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notesMasterIdLst>
    <p:notesMasterId r:id="rId46"/>
  </p:notesMasterIdLst>
  <p:sldIdLst>
    <p:sldId id="376" r:id="rId2"/>
    <p:sldId id="276" r:id="rId3"/>
    <p:sldId id="355" r:id="rId4"/>
    <p:sldId id="333" r:id="rId5"/>
    <p:sldId id="305" r:id="rId6"/>
    <p:sldId id="356" r:id="rId7"/>
    <p:sldId id="357" r:id="rId8"/>
    <p:sldId id="358" r:id="rId9"/>
    <p:sldId id="359" r:id="rId10"/>
    <p:sldId id="307" r:id="rId11"/>
    <p:sldId id="361" r:id="rId12"/>
    <p:sldId id="362" r:id="rId13"/>
    <p:sldId id="363" r:id="rId14"/>
    <p:sldId id="364" r:id="rId15"/>
    <p:sldId id="360" r:id="rId16"/>
    <p:sldId id="366" r:id="rId17"/>
    <p:sldId id="308" r:id="rId18"/>
    <p:sldId id="377" r:id="rId19"/>
    <p:sldId id="310" r:id="rId20"/>
    <p:sldId id="311" r:id="rId21"/>
    <p:sldId id="378" r:id="rId22"/>
    <p:sldId id="315" r:id="rId23"/>
    <p:sldId id="316" r:id="rId24"/>
    <p:sldId id="317" r:id="rId25"/>
    <p:sldId id="318" r:id="rId26"/>
    <p:sldId id="319" r:id="rId27"/>
    <p:sldId id="320" r:id="rId28"/>
    <p:sldId id="379" r:id="rId29"/>
    <p:sldId id="321" r:id="rId30"/>
    <p:sldId id="368" r:id="rId31"/>
    <p:sldId id="322" r:id="rId32"/>
    <p:sldId id="323" r:id="rId33"/>
    <p:sldId id="324" r:id="rId34"/>
    <p:sldId id="326" r:id="rId35"/>
    <p:sldId id="327" r:id="rId36"/>
    <p:sldId id="328" r:id="rId37"/>
    <p:sldId id="369" r:id="rId38"/>
    <p:sldId id="329" r:id="rId39"/>
    <p:sldId id="330" r:id="rId40"/>
    <p:sldId id="365" r:id="rId41"/>
    <p:sldId id="372" r:id="rId42"/>
    <p:sldId id="373" r:id="rId43"/>
    <p:sldId id="374" r:id="rId44"/>
    <p:sldId id="375" r:id="rId45"/>
  </p:sldIdLst>
  <p:sldSz cx="9361488"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949">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73C8B"/>
    <a:srgbClr val="A50021"/>
    <a:srgbClr val="0B5ED7"/>
    <a:srgbClr val="EBEBBD"/>
    <a:srgbClr val="FFFFFF"/>
    <a:srgbClr val="FFFF99"/>
    <a:srgbClr val="9966FF"/>
    <a:srgbClr val="FF66FF"/>
    <a:srgbClr val="24A5F4"/>
    <a:srgbClr val="CC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765" autoAdjust="0"/>
    <p:restoredTop sz="94660"/>
  </p:normalViewPr>
  <p:slideViewPr>
    <p:cSldViewPr snapToGrid="0">
      <p:cViewPr varScale="1">
        <p:scale>
          <a:sx n="102" d="100"/>
          <a:sy n="102" d="100"/>
        </p:scale>
        <p:origin x="880" y="168"/>
      </p:cViewPr>
      <p:guideLst>
        <p:guide orient="horz" pos="2160"/>
        <p:guide pos="2949"/>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2972D3E-5302-AA4C-8606-9889E96090E3}" type="datetimeFigureOut">
              <a:rPr lang="en-US" smtClean="0"/>
              <a:t>8/19/21</a:t>
            </a:fld>
            <a:endParaRPr lang="en-US"/>
          </a:p>
        </p:txBody>
      </p:sp>
      <p:sp>
        <p:nvSpPr>
          <p:cNvPr id="4" name="Slide Image Placeholder 3"/>
          <p:cNvSpPr>
            <a:spLocks noGrp="1" noRot="1" noChangeAspect="1"/>
          </p:cNvSpPr>
          <p:nvPr>
            <p:ph type="sldImg" idx="2"/>
          </p:nvPr>
        </p:nvSpPr>
        <p:spPr>
          <a:xfrm>
            <a:off x="1322388" y="1143000"/>
            <a:ext cx="421322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148993-31DF-A941-8B52-1066B01AB65B}" type="slidenum">
              <a:rPr lang="en-US" smtClean="0"/>
              <a:t>‹#›</a:t>
            </a:fld>
            <a:endParaRPr lang="en-US"/>
          </a:p>
        </p:txBody>
      </p:sp>
    </p:spTree>
    <p:extLst>
      <p:ext uri="{BB962C8B-B14F-4D97-AF65-F5344CB8AC3E}">
        <p14:creationId xmlns:p14="http://schemas.microsoft.com/office/powerpoint/2010/main" val="38116349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28457" y="2386744"/>
            <a:ext cx="7104575" cy="1645920"/>
          </a:xfrm>
          <a:solidFill>
            <a:srgbClr val="FFFFFF"/>
          </a:solidFill>
          <a:ln w="38100">
            <a:solidFill>
              <a:srgbClr val="404040"/>
            </a:solidFill>
          </a:ln>
        </p:spPr>
        <p:txBody>
          <a:bodyPr lIns="274320" rIns="274320" anchor="ctr" anchorCtr="1">
            <a:normAutofit/>
          </a:bodyPr>
          <a:lstStyle>
            <a:lvl1pPr algn="ctr">
              <a:defRPr sz="35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069475" y="4352544"/>
            <a:ext cx="5222540" cy="1239894"/>
          </a:xfrm>
          <a:noFill/>
        </p:spPr>
        <p:txBody>
          <a:bodyPr>
            <a:normAutofit/>
          </a:bodyPr>
          <a:lstStyle>
            <a:lvl1pPr marL="0" indent="0" algn="ctr">
              <a:buNone/>
              <a:defRPr sz="1900">
                <a:solidFill>
                  <a:schemeClr val="tx1">
                    <a:lumMod val="75000"/>
                    <a:lumOff val="25000"/>
                  </a:schemeClr>
                </a:solidFill>
              </a:defRPr>
            </a:lvl1pPr>
            <a:lvl2pPr marL="457200" indent="0" algn="ctr">
              <a:buNone/>
              <a:defRPr sz="19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r>
              <a:rPr lang="en-IN"/>
              <a:t>IIITS: IDA - M2021</a:t>
            </a:r>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E2D238DB-7230-45D0-89A2-1890D4DEDBDF}" type="slidenum">
              <a:rPr lang="en-IN" smtClean="0"/>
              <a:pPr/>
              <a:t>‹#›</a:t>
            </a:fld>
            <a:endParaRPr lang="en-IN"/>
          </a:p>
        </p:txBody>
      </p:sp>
    </p:spTree>
    <p:extLst>
      <p:ext uri="{BB962C8B-B14F-4D97-AF65-F5344CB8AC3E}">
        <p14:creationId xmlns:p14="http://schemas.microsoft.com/office/powerpoint/2010/main" val="28288943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IN"/>
              <a:t>IIITS: IDA - M2021</a:t>
            </a:r>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2D238DB-7230-45D0-89A2-1890D4DEDBDF}" type="slidenum">
              <a:rPr lang="en-IN" smtClean="0"/>
              <a:pPr/>
              <a:t>‹#›</a:t>
            </a:fld>
            <a:endParaRPr lang="en-IN"/>
          </a:p>
        </p:txBody>
      </p:sp>
    </p:spTree>
    <p:extLst>
      <p:ext uri="{BB962C8B-B14F-4D97-AF65-F5344CB8AC3E}">
        <p14:creationId xmlns:p14="http://schemas.microsoft.com/office/powerpoint/2010/main" val="14836341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44193" y="937260"/>
            <a:ext cx="1079034"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644246" y="937260"/>
            <a:ext cx="4828347" cy="498348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IN"/>
              <a:t>IIITS: IDA - M2021</a:t>
            </a:r>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2D238DB-7230-45D0-89A2-1890D4DEDBDF}" type="slidenum">
              <a:rPr lang="en-IN" smtClean="0"/>
              <a:pPr/>
              <a:t>‹#›</a:t>
            </a:fld>
            <a:endParaRPr lang="en-IN"/>
          </a:p>
        </p:txBody>
      </p:sp>
    </p:spTree>
    <p:extLst>
      <p:ext uri="{BB962C8B-B14F-4D97-AF65-F5344CB8AC3E}">
        <p14:creationId xmlns:p14="http://schemas.microsoft.com/office/powerpoint/2010/main" val="24863377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r>
              <a:rPr lang="en-IN"/>
              <a:t>IIITS: IDA - M2021</a:t>
            </a:r>
            <a:endParaRPr lang="en-IN" dirty="0"/>
          </a:p>
        </p:txBody>
      </p:sp>
      <p:sp>
        <p:nvSpPr>
          <p:cNvPr id="8" name="Footer Placeholder 7"/>
          <p:cNvSpPr>
            <a:spLocks noGrp="1"/>
          </p:cNvSpPr>
          <p:nvPr>
            <p:ph type="ftr" sz="quarter" idx="11"/>
          </p:nvPr>
        </p:nvSpPr>
        <p:spPr/>
        <p:txBody>
          <a:bodyPr/>
          <a:lstStyle/>
          <a:p>
            <a:pPr algn="ctr"/>
            <a:endParaRPr lang="en-IN" dirty="0"/>
          </a:p>
        </p:txBody>
      </p:sp>
      <p:sp>
        <p:nvSpPr>
          <p:cNvPr id="9" name="Slide Number Placeholder 8"/>
          <p:cNvSpPr>
            <a:spLocks noGrp="1"/>
          </p:cNvSpPr>
          <p:nvPr>
            <p:ph type="sldNum" sz="quarter" idx="12"/>
          </p:nvPr>
        </p:nvSpPr>
        <p:spPr/>
        <p:txBody>
          <a:bodyPr/>
          <a:lstStyle/>
          <a:p>
            <a:fld id="{E2D238DB-7230-45D0-89A2-1890D4DEDBDF}" type="slidenum">
              <a:rPr lang="en-IN" smtClean="0"/>
              <a:pPr/>
              <a:t>‹#›</a:t>
            </a:fld>
            <a:endParaRPr lang="en-IN" dirty="0"/>
          </a:p>
        </p:txBody>
      </p:sp>
    </p:spTree>
    <p:extLst>
      <p:ext uri="{BB962C8B-B14F-4D97-AF65-F5344CB8AC3E}">
        <p14:creationId xmlns:p14="http://schemas.microsoft.com/office/powerpoint/2010/main" val="31112282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32740" y="2386744"/>
            <a:ext cx="7105369" cy="1645920"/>
          </a:xfrm>
          <a:solidFill>
            <a:srgbClr val="FFFFFF"/>
          </a:solidFill>
          <a:ln w="38100">
            <a:solidFill>
              <a:srgbClr val="404040"/>
            </a:solidFill>
          </a:ln>
        </p:spPr>
        <p:txBody>
          <a:bodyPr lIns="274320" rIns="274320" anchor="ctr" anchorCtr="1">
            <a:normAutofit/>
          </a:bodyPr>
          <a:lstStyle>
            <a:lvl1pPr>
              <a:defRPr sz="35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069475" y="4352465"/>
            <a:ext cx="5222540" cy="1265082"/>
          </a:xfrm>
        </p:spPr>
        <p:txBody>
          <a:bodyPr anchor="t" anchorCtr="1">
            <a:normAutofit/>
          </a:bodyPr>
          <a:lstStyle>
            <a:lvl1pPr marL="0" indent="0">
              <a:buNone/>
              <a:defRPr sz="1900">
                <a:solidFill>
                  <a:schemeClr val="tx1"/>
                </a:solidFill>
              </a:defRPr>
            </a:lvl1pPr>
            <a:lvl2pPr marL="457200" indent="0">
              <a:buNone/>
              <a:defRPr sz="19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7" name="Date Placeholder 6"/>
          <p:cNvSpPr>
            <a:spLocks noGrp="1"/>
          </p:cNvSpPr>
          <p:nvPr>
            <p:ph type="dt" sz="half" idx="10"/>
          </p:nvPr>
        </p:nvSpPr>
        <p:spPr/>
        <p:txBody>
          <a:bodyPr/>
          <a:lstStyle/>
          <a:p>
            <a:r>
              <a:rPr lang="en-IN"/>
              <a:t>IIITS: IDA - M2021</a:t>
            </a:r>
            <a:endParaRPr lang="en-IN" dirty="0"/>
          </a:p>
        </p:txBody>
      </p:sp>
      <p:sp>
        <p:nvSpPr>
          <p:cNvPr id="8" name="Footer Placeholder 7"/>
          <p:cNvSpPr>
            <a:spLocks noGrp="1"/>
          </p:cNvSpPr>
          <p:nvPr>
            <p:ph type="ftr" sz="quarter" idx="11"/>
          </p:nvPr>
        </p:nvSpPr>
        <p:spPr/>
        <p:txBody>
          <a:bodyPr/>
          <a:lstStyle/>
          <a:p>
            <a:pPr algn="ctr"/>
            <a:endParaRPr lang="en-IN" dirty="0"/>
          </a:p>
        </p:txBody>
      </p:sp>
      <p:sp>
        <p:nvSpPr>
          <p:cNvPr id="9" name="Slide Number Placeholder 8"/>
          <p:cNvSpPr>
            <a:spLocks noGrp="1"/>
          </p:cNvSpPr>
          <p:nvPr>
            <p:ph type="sldNum" sz="quarter" idx="12"/>
          </p:nvPr>
        </p:nvSpPr>
        <p:spPr/>
        <p:txBody>
          <a:bodyPr/>
          <a:lstStyle/>
          <a:p>
            <a:fld id="{E2D238DB-7230-45D0-89A2-1890D4DEDBDF}" type="slidenum">
              <a:rPr lang="en-IN" smtClean="0"/>
              <a:pPr/>
              <a:t>‹#›</a:t>
            </a:fld>
            <a:endParaRPr lang="en-IN"/>
          </a:p>
        </p:txBody>
      </p:sp>
    </p:spTree>
    <p:extLst>
      <p:ext uri="{BB962C8B-B14F-4D97-AF65-F5344CB8AC3E}">
        <p14:creationId xmlns:p14="http://schemas.microsoft.com/office/powerpoint/2010/main" val="5175580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28456" y="2638044"/>
            <a:ext cx="3366228" cy="310198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866804" y="2638044"/>
            <a:ext cx="3368780" cy="310198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r>
              <a:rPr lang="en-IN"/>
              <a:t>IIITS: IDA - M2021</a:t>
            </a:r>
          </a:p>
        </p:txBody>
      </p:sp>
      <p:sp>
        <p:nvSpPr>
          <p:cNvPr id="9" name="Footer Placeholder 8"/>
          <p:cNvSpPr>
            <a:spLocks noGrp="1"/>
          </p:cNvSpPr>
          <p:nvPr>
            <p:ph type="ftr" sz="quarter" idx="11"/>
          </p:nvPr>
        </p:nvSpPr>
        <p:spPr/>
        <p:txBody>
          <a:bodyPr/>
          <a:lstStyle/>
          <a:p>
            <a:endParaRPr lang="en-IN"/>
          </a:p>
        </p:txBody>
      </p:sp>
      <p:sp>
        <p:nvSpPr>
          <p:cNvPr id="10" name="Slide Number Placeholder 9"/>
          <p:cNvSpPr>
            <a:spLocks noGrp="1"/>
          </p:cNvSpPr>
          <p:nvPr>
            <p:ph type="sldNum" sz="quarter" idx="12"/>
          </p:nvPr>
        </p:nvSpPr>
        <p:spPr/>
        <p:txBody>
          <a:bodyPr/>
          <a:lstStyle/>
          <a:p>
            <a:fld id="{E2D238DB-7230-45D0-89A2-1890D4DEDBDF}" type="slidenum">
              <a:rPr lang="en-IN" smtClean="0"/>
              <a:pPr/>
              <a:t>‹#›</a:t>
            </a:fld>
            <a:endParaRPr lang="en-IN"/>
          </a:p>
        </p:txBody>
      </p:sp>
    </p:spTree>
    <p:extLst>
      <p:ext uri="{BB962C8B-B14F-4D97-AF65-F5344CB8AC3E}">
        <p14:creationId xmlns:p14="http://schemas.microsoft.com/office/powerpoint/2010/main" val="41897343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128455" y="2313435"/>
            <a:ext cx="3366229" cy="704087"/>
          </a:xfrm>
        </p:spPr>
        <p:txBody>
          <a:bodyPr anchor="b" anchorCtr="1">
            <a:normAutofit/>
          </a:bodyPr>
          <a:lstStyle>
            <a:lvl1pPr marL="0" indent="0" algn="ctr">
              <a:buNone/>
              <a:defRPr sz="1900" b="0" cap="all" spc="1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28455" y="3143250"/>
            <a:ext cx="3366229" cy="259677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4866804" y="3143250"/>
            <a:ext cx="3368780" cy="2596776"/>
          </a:xfrm>
        </p:spPr>
        <p:txBody>
          <a:bodyPr/>
          <a:lstStyle>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4866804" y="2313435"/>
            <a:ext cx="3368780" cy="704087"/>
          </a:xfrm>
        </p:spPr>
        <p:txBody>
          <a:bodyPr anchor="b" anchorCtr="1">
            <a:normAutofit/>
          </a:bodyPr>
          <a:lstStyle>
            <a:lvl1pPr marL="0" indent="0" algn="ctr">
              <a:buNone/>
              <a:defRPr sz="1900" b="0" cap="all" spc="1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7" name="Date Placeholder 6"/>
          <p:cNvSpPr>
            <a:spLocks noGrp="1"/>
          </p:cNvSpPr>
          <p:nvPr>
            <p:ph type="dt" sz="half" idx="10"/>
          </p:nvPr>
        </p:nvSpPr>
        <p:spPr/>
        <p:txBody>
          <a:bodyPr/>
          <a:lstStyle/>
          <a:p>
            <a:r>
              <a:rPr lang="en-IN"/>
              <a:t>IIITS: IDA - M2021</a:t>
            </a:r>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E2D238DB-7230-45D0-89A2-1890D4DEDBDF}" type="slidenum">
              <a:rPr lang="en-IN" smtClean="0"/>
              <a:pPr/>
              <a:t>‹#›</a:t>
            </a:fld>
            <a:endParaRPr lang="en-IN"/>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2285817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r>
              <a:rPr lang="en-IN"/>
              <a:t>IIITS: IDA - M2021</a:t>
            </a:r>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E2D238DB-7230-45D0-89A2-1890D4DEDBDF}" type="slidenum">
              <a:rPr lang="en-IN" smtClean="0"/>
              <a:pPr/>
              <a:t>‹#›</a:t>
            </a:fld>
            <a:endParaRPr lang="en-IN"/>
          </a:p>
        </p:txBody>
      </p:sp>
    </p:spTree>
    <p:extLst>
      <p:ext uri="{BB962C8B-B14F-4D97-AF65-F5344CB8AC3E}">
        <p14:creationId xmlns:p14="http://schemas.microsoft.com/office/powerpoint/2010/main" val="7795841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IN"/>
              <a:t>IIITS: IDA - M2021</a:t>
            </a:r>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E2D238DB-7230-45D0-89A2-1890D4DEDBDF}" type="slidenum">
              <a:rPr lang="en-IN" smtClean="0"/>
              <a:pPr/>
              <a:t>‹#›</a:t>
            </a:fld>
            <a:endParaRPr lang="en-IN"/>
          </a:p>
        </p:txBody>
      </p:sp>
    </p:spTree>
    <p:extLst>
      <p:ext uri="{BB962C8B-B14F-4D97-AF65-F5344CB8AC3E}">
        <p14:creationId xmlns:p14="http://schemas.microsoft.com/office/powerpoint/2010/main" val="22064771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4680744" y="0"/>
            <a:ext cx="4680744"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55942" y="2243830"/>
            <a:ext cx="3368860" cy="1141497"/>
          </a:xfrm>
          <a:solidFill>
            <a:srgbClr val="FFFFFF"/>
          </a:solidFill>
          <a:ln>
            <a:solidFill>
              <a:srgbClr val="404040"/>
            </a:solidFill>
          </a:ln>
        </p:spPr>
        <p:txBody>
          <a:bodyPr anchor="ctr" anchorCtr="1">
            <a:normAutofit/>
          </a:bodyPr>
          <a:lstStyle>
            <a:lvl1pPr>
              <a:defRPr sz="21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5172222" y="804672"/>
            <a:ext cx="3697788"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83491" y="3549918"/>
            <a:ext cx="2913763" cy="2194036"/>
          </a:xfrm>
        </p:spPr>
        <p:txBody>
          <a:bodyPr anchor="t" anchorCtr="1">
            <a:normAutofit/>
          </a:bodyPr>
          <a:lstStyle>
            <a:lvl1pPr marL="0" indent="0" algn="ctr">
              <a:buNone/>
              <a:defRPr sz="1500">
                <a:solidFill>
                  <a:schemeClr val="tx1">
                    <a:lumMod val="85000"/>
                    <a:lumOff val="1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9" name="Date Placeholder 8"/>
          <p:cNvSpPr>
            <a:spLocks noGrp="1"/>
          </p:cNvSpPr>
          <p:nvPr>
            <p:ph type="dt" sz="half" idx="10"/>
          </p:nvPr>
        </p:nvSpPr>
        <p:spPr/>
        <p:txBody>
          <a:bodyPr/>
          <a:lstStyle/>
          <a:p>
            <a:r>
              <a:rPr lang="en-IN"/>
              <a:t>IIITS: IDA - M2021</a:t>
            </a:r>
          </a:p>
        </p:txBody>
      </p:sp>
      <p:sp>
        <p:nvSpPr>
          <p:cNvPr id="10" name="Footer Placeholder 9"/>
          <p:cNvSpPr>
            <a:spLocks noGrp="1"/>
          </p:cNvSpPr>
          <p:nvPr>
            <p:ph type="ftr" sz="quarter" idx="11"/>
          </p:nvPr>
        </p:nvSpPr>
        <p:spPr>
          <a:xfrm>
            <a:off x="655942" y="6236208"/>
            <a:ext cx="3896932" cy="320040"/>
          </a:xfrm>
        </p:spPr>
        <p:txBody>
          <a:bodyPr>
            <a:normAutofit/>
          </a:bodyPr>
          <a:lstStyle>
            <a:lvl1pPr>
              <a:defRPr>
                <a:solidFill>
                  <a:schemeClr val="tx1">
                    <a:alpha val="70000"/>
                  </a:schemeClr>
                </a:solidFill>
              </a:defRPr>
            </a:lvl1pPr>
          </a:lstStyle>
          <a:p>
            <a:endParaRPr lang="en-IN"/>
          </a:p>
        </p:txBody>
      </p:sp>
      <p:sp>
        <p:nvSpPr>
          <p:cNvPr id="11" name="Slide Number Placeholder 10"/>
          <p:cNvSpPr>
            <a:spLocks noGrp="1"/>
          </p:cNvSpPr>
          <p:nvPr>
            <p:ph type="sldNum" sz="quarter" idx="12"/>
          </p:nvPr>
        </p:nvSpPr>
        <p:spPr/>
        <p:txBody>
          <a:bodyPr/>
          <a:lstStyle/>
          <a:p>
            <a:fld id="{E2D238DB-7230-45D0-89A2-1890D4DEDBDF}" type="slidenum">
              <a:rPr lang="en-IN" smtClean="0"/>
              <a:pPr/>
              <a:t>‹#›</a:t>
            </a:fld>
            <a:endParaRPr lang="en-IN"/>
          </a:p>
        </p:txBody>
      </p:sp>
    </p:spTree>
    <p:extLst>
      <p:ext uri="{BB962C8B-B14F-4D97-AF65-F5344CB8AC3E}">
        <p14:creationId xmlns:p14="http://schemas.microsoft.com/office/powerpoint/2010/main" val="20452742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55304" y="2243828"/>
            <a:ext cx="3370136" cy="1143000"/>
          </a:xfrm>
          <a:solidFill>
            <a:srgbClr val="FFFFFF"/>
          </a:solidFill>
          <a:ln>
            <a:solidFill>
              <a:srgbClr val="262626"/>
            </a:solidFill>
          </a:ln>
        </p:spPr>
        <p:txBody>
          <a:bodyPr anchor="ctr" anchorCtr="1">
            <a:noAutofit/>
          </a:bodyPr>
          <a:lstStyle>
            <a:lvl1pPr>
              <a:defRPr sz="21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680744" y="0"/>
            <a:ext cx="4685426" cy="6858000"/>
          </a:xfrm>
          <a:solidFill>
            <a:schemeClr val="bg1"/>
          </a:solidFill>
        </p:spPr>
        <p:txBody>
          <a:bodyPr anchor="t"/>
          <a:lstStyle>
            <a:lvl1pPr marL="0" indent="0">
              <a:buNone/>
              <a:defRPr sz="3200">
                <a:solidFill>
                  <a:schemeClr val="tx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83491" y="3549920"/>
            <a:ext cx="2913763" cy="2194037"/>
          </a:xfrm>
        </p:spPr>
        <p:txBody>
          <a:bodyPr anchor="t" anchorCtr="1">
            <a:normAutofit/>
          </a:bodyPr>
          <a:lstStyle>
            <a:lvl1pPr marL="0" indent="0" algn="ctr">
              <a:buNone/>
              <a:defRPr sz="1500">
                <a:solidFill>
                  <a:schemeClr val="tx1">
                    <a:lumMod val="85000"/>
                    <a:lumOff val="1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r>
              <a:rPr lang="en-IN"/>
              <a:t>IIITS: IDA - M2021</a:t>
            </a:r>
          </a:p>
        </p:txBody>
      </p:sp>
      <p:sp>
        <p:nvSpPr>
          <p:cNvPr id="9" name="Footer Placeholder 8"/>
          <p:cNvSpPr>
            <a:spLocks noGrp="1"/>
          </p:cNvSpPr>
          <p:nvPr>
            <p:ph type="ftr" sz="quarter" idx="11"/>
          </p:nvPr>
        </p:nvSpPr>
        <p:spPr>
          <a:xfrm>
            <a:off x="655304" y="6236208"/>
            <a:ext cx="3894379" cy="320040"/>
          </a:xfrm>
        </p:spPr>
        <p:txBody>
          <a:bodyPr>
            <a:normAutofit/>
          </a:bodyPr>
          <a:lstStyle>
            <a:lvl1pPr>
              <a:defRPr>
                <a:solidFill>
                  <a:schemeClr val="tx1">
                    <a:alpha val="70000"/>
                  </a:schemeClr>
                </a:solidFill>
              </a:defRPr>
            </a:lvl1pPr>
          </a:lstStyle>
          <a:p>
            <a:endParaRPr lang="en-IN"/>
          </a:p>
        </p:txBody>
      </p:sp>
      <p:sp>
        <p:nvSpPr>
          <p:cNvPr id="10" name="Slide Number Placeholder 9"/>
          <p:cNvSpPr>
            <a:spLocks noGrp="1"/>
          </p:cNvSpPr>
          <p:nvPr>
            <p:ph type="sldNum" sz="quarter" idx="12"/>
          </p:nvPr>
        </p:nvSpPr>
        <p:spPr/>
        <p:txBody>
          <a:bodyPr/>
          <a:lstStyle/>
          <a:p>
            <a:fld id="{E2D238DB-7230-45D0-89A2-1890D4DEDBDF}" type="slidenum">
              <a:rPr lang="en-IN" smtClean="0"/>
              <a:pPr/>
              <a:t>‹#›</a:t>
            </a:fld>
            <a:endParaRPr lang="en-IN"/>
          </a:p>
        </p:txBody>
      </p:sp>
    </p:spTree>
    <p:extLst>
      <p:ext uri="{BB962C8B-B14F-4D97-AF65-F5344CB8AC3E}">
        <p14:creationId xmlns:p14="http://schemas.microsoft.com/office/powerpoint/2010/main" val="13414801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644245" y="964692"/>
            <a:ext cx="6078983" cy="1188720"/>
          </a:xfrm>
          <a:prstGeom prst="rect">
            <a:avLst/>
          </a:prstGeom>
          <a:solidFill>
            <a:schemeClr val="bg1"/>
          </a:solidFill>
          <a:ln w="31750" cap="sq">
            <a:solidFill>
              <a:schemeClr val="tx1">
                <a:lumMod val="75000"/>
                <a:lumOff val="25000"/>
              </a:schemeClr>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644245" y="2638046"/>
            <a:ext cx="6078983" cy="310198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121151" y="6238816"/>
            <a:ext cx="2114433" cy="323968"/>
          </a:xfrm>
          <a:prstGeom prst="rect">
            <a:avLst/>
          </a:prstGeom>
        </p:spPr>
        <p:txBody>
          <a:bodyPr vert="horz" lIns="91440" tIns="45720" rIns="91440" bIns="45720" rtlCol="0" anchor="ctr"/>
          <a:lstStyle>
            <a:lvl1pPr algn="r">
              <a:defRPr sz="1000">
                <a:solidFill>
                  <a:schemeClr val="tx1">
                    <a:alpha val="70000"/>
                  </a:schemeClr>
                </a:solidFill>
              </a:defRPr>
            </a:lvl1pPr>
          </a:lstStyle>
          <a:p>
            <a:r>
              <a:rPr lang="en-IN"/>
              <a:t>IIITS: IDA - M2021</a:t>
            </a:r>
          </a:p>
        </p:txBody>
      </p:sp>
      <p:sp>
        <p:nvSpPr>
          <p:cNvPr id="5" name="Footer Placeholder 4"/>
          <p:cNvSpPr>
            <a:spLocks noGrp="1"/>
          </p:cNvSpPr>
          <p:nvPr>
            <p:ph type="ftr" sz="quarter" idx="3"/>
          </p:nvPr>
        </p:nvSpPr>
        <p:spPr>
          <a:xfrm>
            <a:off x="1128456" y="6236208"/>
            <a:ext cx="4665043" cy="320040"/>
          </a:xfrm>
          <a:prstGeom prst="rect">
            <a:avLst/>
          </a:prstGeom>
        </p:spPr>
        <p:txBody>
          <a:bodyPr vert="horz" lIns="91440" tIns="45720" rIns="91440" bIns="45720" rtlCol="0" anchor="ctr"/>
          <a:lstStyle>
            <a:lvl1pPr algn="l">
              <a:defRPr sz="1000">
                <a:solidFill>
                  <a:schemeClr val="tx1">
                    <a:alpha val="70000"/>
                  </a:schemeClr>
                </a:solidFill>
              </a:defRPr>
            </a:lvl1pPr>
          </a:lstStyle>
          <a:p>
            <a:endParaRPr lang="en-IN"/>
          </a:p>
        </p:txBody>
      </p:sp>
      <p:sp>
        <p:nvSpPr>
          <p:cNvPr id="6" name="Slide Number Placeholder 5"/>
          <p:cNvSpPr>
            <a:spLocks noGrp="1"/>
          </p:cNvSpPr>
          <p:nvPr>
            <p:ph type="sldNum" sz="quarter" idx="4"/>
          </p:nvPr>
        </p:nvSpPr>
        <p:spPr>
          <a:xfrm>
            <a:off x="8436101" y="6217920"/>
            <a:ext cx="374460" cy="365760"/>
          </a:xfrm>
          <a:prstGeom prst="ellipse">
            <a:avLst/>
          </a:prstGeom>
          <a:solidFill>
            <a:srgbClr val="1D1D1D">
              <a:alpha val="69804"/>
            </a:srgbClr>
          </a:solidFill>
        </p:spPr>
        <p:txBody>
          <a:bodyPr vert="horz" lIns="18288" tIns="45720" rIns="18288" bIns="45720" rtlCol="0" anchor="ctr">
            <a:noAutofit/>
          </a:bodyPr>
          <a:lstStyle>
            <a:lvl1pPr algn="ctr">
              <a:defRPr sz="1100" spc="0" baseline="0">
                <a:solidFill>
                  <a:srgbClr val="FFFFFF"/>
                </a:solidFill>
              </a:defRPr>
            </a:lvl1pPr>
          </a:lstStyle>
          <a:p>
            <a:fld id="{E2D238DB-7230-45D0-89A2-1890D4DEDBDF}" type="slidenum">
              <a:rPr lang="en-IN" smtClean="0"/>
              <a:pPr/>
              <a:t>‹#›</a:t>
            </a:fld>
            <a:endParaRPr lang="en-IN"/>
          </a:p>
        </p:txBody>
      </p:sp>
    </p:spTree>
    <p:extLst>
      <p:ext uri="{BB962C8B-B14F-4D97-AF65-F5344CB8AC3E}">
        <p14:creationId xmlns:p14="http://schemas.microsoft.com/office/powerpoint/2010/main" val="1933760014"/>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hdr="0" ftr="0"/>
  <p:txStyles>
    <p:titleStyle>
      <a:lvl1pPr algn="ctr" defTabSz="914400" rtl="0" eaLnBrk="1" latinLnBrk="0" hangingPunct="1">
        <a:lnSpc>
          <a:spcPct val="90000"/>
        </a:lnSpc>
        <a:spcBef>
          <a:spcPct val="0"/>
        </a:spcBef>
        <a:buNone/>
        <a:defRPr sz="2600" kern="1200" cap="all" spc="200" baseline="0">
          <a:solidFill>
            <a:schemeClr val="tx1">
              <a:lumMod val="85000"/>
              <a:lumOff val="15000"/>
            </a:schemeClr>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44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59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28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6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8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2.emf"/><Relationship Id="rId7" Type="http://schemas.openxmlformats.org/officeDocument/2006/relationships/image" Target="../media/image16.emf"/><Relationship Id="rId2" Type="http://schemas.openxmlformats.org/officeDocument/2006/relationships/image" Target="../media/image11.emf"/><Relationship Id="rId1" Type="http://schemas.openxmlformats.org/officeDocument/2006/relationships/slideLayout" Target="../slideLayouts/slideLayout2.xml"/><Relationship Id="rId6" Type="http://schemas.openxmlformats.org/officeDocument/2006/relationships/image" Target="../media/image15.emf"/><Relationship Id="rId5" Type="http://schemas.openxmlformats.org/officeDocument/2006/relationships/image" Target="../media/image14.emf"/><Relationship Id="rId4" Type="http://schemas.openxmlformats.org/officeDocument/2006/relationships/image" Target="../media/image13.emf"/></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64320" y="1628801"/>
            <a:ext cx="7772400" cy="1109985"/>
          </a:xfrm>
        </p:spPr>
        <p:txBody>
          <a:bodyPr>
            <a:normAutofit fontScale="90000"/>
          </a:bodyPr>
          <a:lstStyle/>
          <a:p>
            <a:r>
              <a:rPr lang="en-US" dirty="0">
                <a:solidFill>
                  <a:srgbClr val="6C0000"/>
                </a:solidFill>
                <a:latin typeface="Times New Roman" pitchFamily="18" charset="0"/>
                <a:cs typeface="Times New Roman" pitchFamily="18" charset="0"/>
              </a:rPr>
              <a:t>Introduction to </a:t>
            </a:r>
            <a:br>
              <a:rPr lang="en-US" dirty="0">
                <a:solidFill>
                  <a:srgbClr val="6C0000"/>
                </a:solidFill>
                <a:latin typeface="Times New Roman" pitchFamily="18" charset="0"/>
                <a:cs typeface="Times New Roman" pitchFamily="18" charset="0"/>
              </a:rPr>
            </a:br>
            <a:r>
              <a:rPr lang="en-US" dirty="0">
                <a:solidFill>
                  <a:srgbClr val="6C0000"/>
                </a:solidFill>
                <a:latin typeface="Times New Roman" pitchFamily="18" charset="0"/>
                <a:cs typeface="Times New Roman" pitchFamily="18" charset="0"/>
              </a:rPr>
              <a:t>Data Analytics</a:t>
            </a:r>
            <a:endParaRPr lang="en-IN" dirty="0">
              <a:solidFill>
                <a:srgbClr val="002060"/>
              </a:solidFill>
              <a:latin typeface="Times New Roman" pitchFamily="18" charset="0"/>
              <a:cs typeface="Times New Roman" pitchFamily="18" charset="0"/>
            </a:endParaRPr>
          </a:p>
        </p:txBody>
      </p:sp>
      <p:sp>
        <p:nvSpPr>
          <p:cNvPr id="3" name="Subtitle 2"/>
          <p:cNvSpPr>
            <a:spLocks noGrp="1"/>
          </p:cNvSpPr>
          <p:nvPr>
            <p:ph type="subTitle" idx="1"/>
          </p:nvPr>
        </p:nvSpPr>
        <p:spPr>
          <a:xfrm>
            <a:off x="823172" y="4437112"/>
            <a:ext cx="7854696" cy="1752600"/>
          </a:xfrm>
        </p:spPr>
        <p:txBody>
          <a:bodyPr>
            <a:normAutofit/>
          </a:bodyPr>
          <a:lstStyle/>
          <a:p>
            <a:r>
              <a:rPr lang="en-US" sz="2400" b="1" dirty="0">
                <a:solidFill>
                  <a:schemeClr val="tx1"/>
                </a:solidFill>
              </a:rPr>
              <a:t>Dr. Sreeja S R</a:t>
            </a:r>
          </a:p>
          <a:p>
            <a:r>
              <a:rPr lang="en-US" sz="2000" i="1" dirty="0">
                <a:solidFill>
                  <a:schemeClr val="tx1"/>
                </a:solidFill>
              </a:rPr>
              <a:t>Assistant Professor</a:t>
            </a:r>
          </a:p>
          <a:p>
            <a:pPr defTabSz="449263" eaLnBrk="0" fontAlgn="base" hangingPunct="0">
              <a:spcBef>
                <a:spcPct val="0"/>
              </a:spcBef>
              <a:spcAft>
                <a:spcPct val="0"/>
              </a:spcAft>
              <a:buClrTx/>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altLang="en-US" sz="2400" b="1" dirty="0">
                <a:solidFill>
                  <a:srgbClr val="000000"/>
                </a:solidFill>
                <a:latin typeface="Garamond" panose="02020404030301010803" pitchFamily="18" charset="0"/>
                <a:ea typeface="Noto Sans CJK SC" charset="-122"/>
              </a:rPr>
              <a:t>Indian Institute of Information Technology </a:t>
            </a:r>
          </a:p>
          <a:p>
            <a:pPr defTabSz="449263" eaLnBrk="0" fontAlgn="base" hangingPunct="0">
              <a:spcBef>
                <a:spcPct val="0"/>
              </a:spcBef>
              <a:spcAft>
                <a:spcPct val="0"/>
              </a:spcAft>
              <a:buClrTx/>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altLang="en-US" sz="2400" b="1" dirty="0">
                <a:solidFill>
                  <a:srgbClr val="000000"/>
                </a:solidFill>
                <a:latin typeface="Garamond" panose="02020404030301010803" pitchFamily="18" charset="0"/>
                <a:ea typeface="Noto Sans CJK SC" charset="-122"/>
              </a:rPr>
              <a:t>IIIT Sri City </a:t>
            </a:r>
          </a:p>
        </p:txBody>
      </p:sp>
      <p:sp>
        <p:nvSpPr>
          <p:cNvPr id="6" name="Date Placeholder 5">
            <a:extLst>
              <a:ext uri="{FF2B5EF4-FFF2-40B4-BE49-F238E27FC236}">
                <a16:creationId xmlns:a16="http://schemas.microsoft.com/office/drawing/2014/main" id="{77D2E4A3-DB02-0643-B099-E9052890A3A3}"/>
              </a:ext>
            </a:extLst>
          </p:cNvPr>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srgbClr val="000000">
                    <a:alpha val="70000"/>
                  </a:srgbClr>
                </a:solidFill>
                <a:effectLst/>
                <a:uLnTx/>
                <a:uFillTx/>
                <a:latin typeface="Gill Sans MT" panose="020B0502020104020203"/>
                <a:ea typeface="+mn-ea"/>
                <a:cs typeface="+mn-cs"/>
              </a:rPr>
              <a:t>IIITS: IDA - M2021</a:t>
            </a:r>
          </a:p>
        </p:txBody>
      </p:sp>
      <p:sp>
        <p:nvSpPr>
          <p:cNvPr id="7" name="Slide Number Placeholder 6">
            <a:extLst>
              <a:ext uri="{FF2B5EF4-FFF2-40B4-BE49-F238E27FC236}">
                <a16:creationId xmlns:a16="http://schemas.microsoft.com/office/drawing/2014/main" id="{83CD6E09-BDD2-E34C-8BEE-17C007AC829D}"/>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E2D238DB-7230-45D0-89A2-1890D4DEDBDF}" type="slidenum">
              <a:rPr kumimoji="0" lang="en-IN" sz="1100" b="0" i="0" u="none" strike="noStrike" kern="1200" cap="none" spc="0" normalizeH="0" baseline="0" noProof="0" smtClean="0">
                <a:ln>
                  <a:noFill/>
                </a:ln>
                <a:solidFill>
                  <a:srgbClr val="FFFFFF"/>
                </a:solidFill>
                <a:effectLst/>
                <a:uLnTx/>
                <a:uFillTx/>
                <a:latin typeface="Gill Sans MT" panose="020B0502020104020203"/>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1</a:t>
            </a:fld>
            <a:endParaRPr kumimoji="0" lang="en-IN" sz="1100" b="0" i="0" u="none" strike="noStrike" kern="1200" cap="none" spc="0" normalizeH="0" baseline="0" noProof="0">
              <a:ln>
                <a:noFill/>
              </a:ln>
              <a:solidFill>
                <a:srgbClr val="FFFFFF"/>
              </a:solidFill>
              <a:effectLst/>
              <a:uLnTx/>
              <a:uFillTx/>
              <a:latin typeface="Gill Sans MT" panose="020B0502020104020203"/>
              <a:ea typeface="+mn-ea"/>
              <a:cs typeface="+mn-cs"/>
            </a:endParaRPr>
          </a:p>
        </p:txBody>
      </p:sp>
      <p:sp>
        <p:nvSpPr>
          <p:cNvPr id="4" name="Subtitle 2"/>
          <p:cNvSpPr txBox="1">
            <a:spLocks/>
          </p:cNvSpPr>
          <p:nvPr/>
        </p:nvSpPr>
        <p:spPr>
          <a:xfrm>
            <a:off x="800696" y="2996952"/>
            <a:ext cx="7854696" cy="1752600"/>
          </a:xfrm>
          <a:prstGeom prst="rect">
            <a:avLst/>
          </a:prstGeom>
        </p:spPr>
        <p:txBody>
          <a:bodyPr vert="horz" lIns="0" rIns="18288">
            <a:normAutofit/>
          </a:bodyPr>
          <a:lstStyle>
            <a:lvl1pPr marL="0" marR="45720" indent="0" algn="r" rtl="0" eaLnBrk="1" latinLnBrk="0" hangingPunct="1">
              <a:spcBef>
                <a:spcPct val="20000"/>
              </a:spcBef>
              <a:buClr>
                <a:schemeClr val="accent3"/>
              </a:buClr>
              <a:buSzPct val="95000"/>
              <a:buFont typeface="Wingdings 2"/>
              <a:buNone/>
              <a:defRPr kumimoji="0" sz="2600" kern="1200">
                <a:solidFill>
                  <a:schemeClr val="tx1"/>
                </a:solidFill>
                <a:latin typeface="+mn-lt"/>
                <a:ea typeface="+mn-ea"/>
                <a:cs typeface="+mn-cs"/>
              </a:defRPr>
            </a:lvl1pPr>
            <a:lvl2pPr marL="457200" indent="0" algn="ctr" rtl="0" eaLnBrk="1" latinLnBrk="0" hangingPunct="1">
              <a:spcBef>
                <a:spcPct val="20000"/>
              </a:spcBef>
              <a:buClr>
                <a:schemeClr val="accent1"/>
              </a:buClr>
              <a:buSzPct val="85000"/>
              <a:buFont typeface="Wingdings 2"/>
              <a:buNone/>
              <a:defRPr kumimoji="0" sz="2400" kern="1200">
                <a:solidFill>
                  <a:schemeClr val="tx1"/>
                </a:solidFill>
                <a:latin typeface="+mn-lt"/>
                <a:ea typeface="+mn-ea"/>
                <a:cs typeface="+mn-cs"/>
              </a:defRPr>
            </a:lvl2pPr>
            <a:lvl3pPr marL="914400" indent="0" algn="ctr" rtl="0" eaLnBrk="1" latinLnBrk="0" hangingPunct="1">
              <a:spcBef>
                <a:spcPct val="20000"/>
              </a:spcBef>
              <a:buClr>
                <a:schemeClr val="accent2"/>
              </a:buClr>
              <a:buSzPct val="70000"/>
              <a:buFont typeface="Wingdings 2"/>
              <a:buNone/>
              <a:defRPr kumimoji="0" sz="2100" kern="1200">
                <a:solidFill>
                  <a:schemeClr val="tx1"/>
                </a:solidFill>
                <a:latin typeface="+mn-lt"/>
                <a:ea typeface="+mn-ea"/>
                <a:cs typeface="+mn-cs"/>
              </a:defRPr>
            </a:lvl3pPr>
            <a:lvl4pPr marL="1371600" indent="0" algn="ctr" rtl="0" eaLnBrk="1" latinLnBrk="0" hangingPunct="1">
              <a:spcBef>
                <a:spcPct val="20000"/>
              </a:spcBef>
              <a:buClr>
                <a:schemeClr val="accent3"/>
              </a:buClr>
              <a:buSzPct val="65000"/>
              <a:buFont typeface="Wingdings 2"/>
              <a:buNone/>
              <a:defRPr kumimoji="0" sz="2000" kern="1200">
                <a:solidFill>
                  <a:schemeClr val="tx1"/>
                </a:solidFill>
                <a:latin typeface="+mn-lt"/>
                <a:ea typeface="+mn-ea"/>
                <a:cs typeface="+mn-cs"/>
              </a:defRPr>
            </a:lvl4pPr>
            <a:lvl5pPr marL="1828800" indent="0" algn="ctr" rtl="0" eaLnBrk="1" latinLnBrk="0" hangingPunct="1">
              <a:spcBef>
                <a:spcPct val="20000"/>
              </a:spcBef>
              <a:buClr>
                <a:schemeClr val="accent4"/>
              </a:buClr>
              <a:buSzPct val="65000"/>
              <a:buFont typeface="Wingdings 2"/>
              <a:buNone/>
              <a:defRPr kumimoji="0" sz="2000" kern="1200">
                <a:solidFill>
                  <a:schemeClr val="tx1"/>
                </a:solidFill>
                <a:latin typeface="+mn-lt"/>
                <a:ea typeface="+mn-ea"/>
                <a:cs typeface="+mn-cs"/>
              </a:defRPr>
            </a:lvl5pPr>
            <a:lvl6pPr marL="2286000" indent="0" algn="ctr" rtl="0" eaLnBrk="1" latinLnBrk="0" hangingPunct="1">
              <a:spcBef>
                <a:spcPct val="20000"/>
              </a:spcBef>
              <a:buClr>
                <a:schemeClr val="accent5"/>
              </a:buClr>
              <a:buSzPct val="80000"/>
              <a:buFont typeface="Wingdings 2"/>
              <a:buNone/>
              <a:defRPr kumimoji="0" sz="1800" kern="1200">
                <a:solidFill>
                  <a:schemeClr val="tx1"/>
                </a:solidFill>
                <a:latin typeface="+mn-lt"/>
                <a:ea typeface="+mn-ea"/>
                <a:cs typeface="+mn-cs"/>
              </a:defRPr>
            </a:lvl6pPr>
            <a:lvl7pPr marL="2743200" indent="0" algn="ctr" rtl="0" eaLnBrk="1" latinLnBrk="0" hangingPunct="1">
              <a:spcBef>
                <a:spcPct val="20000"/>
              </a:spcBef>
              <a:buClr>
                <a:schemeClr val="accent6"/>
              </a:buClr>
              <a:buSzPct val="80000"/>
              <a:buFont typeface="Wingdings 2"/>
              <a:buNone/>
              <a:defRPr kumimoji="0" sz="1600" kern="1200" baseline="0">
                <a:solidFill>
                  <a:schemeClr val="tx1"/>
                </a:solidFill>
                <a:latin typeface="+mn-lt"/>
                <a:ea typeface="+mn-ea"/>
                <a:cs typeface="+mn-cs"/>
              </a:defRPr>
            </a:lvl7pPr>
            <a:lvl8pPr marL="3200400" indent="0" algn="ctr" rtl="0" eaLnBrk="1" latinLnBrk="0" hangingPunct="1">
              <a:spcBef>
                <a:spcPct val="20000"/>
              </a:spcBef>
              <a:buClr>
                <a:schemeClr val="tx2"/>
              </a:buClr>
              <a:buNone/>
              <a:defRPr kumimoji="0" sz="1600" kern="1200">
                <a:solidFill>
                  <a:schemeClr val="tx1"/>
                </a:solidFill>
                <a:latin typeface="+mn-lt"/>
                <a:ea typeface="+mn-ea"/>
                <a:cs typeface="+mn-cs"/>
              </a:defRPr>
            </a:lvl8pPr>
            <a:lvl9pPr marL="3657600" indent="0" algn="ctr" rtl="0" eaLnBrk="1" latinLnBrk="0" hangingPunct="1">
              <a:spcBef>
                <a:spcPct val="20000"/>
              </a:spcBef>
              <a:buClr>
                <a:schemeClr val="tx2"/>
              </a:buClr>
              <a:buFontTx/>
              <a:buNone/>
              <a:defRPr kumimoji="0" sz="1400" kern="1200" baseline="0">
                <a:solidFill>
                  <a:schemeClr val="tx1"/>
                </a:solidFill>
                <a:latin typeface="+mn-lt"/>
                <a:ea typeface="+mn-ea"/>
                <a:cs typeface="+mn-cs"/>
              </a:defRPr>
            </a:lvl9pPr>
          </a:lstStyle>
          <a:p>
            <a:pPr marL="0" marR="45720" lvl="0" indent="0" algn="l" defTabSz="914400" rtl="0" eaLnBrk="1" fontAlgn="auto" latinLnBrk="0" hangingPunct="1">
              <a:lnSpc>
                <a:spcPct val="100000"/>
              </a:lnSpc>
              <a:spcBef>
                <a:spcPct val="20000"/>
              </a:spcBef>
              <a:spcAft>
                <a:spcPts val="0"/>
              </a:spcAft>
              <a:buClr>
                <a:srgbClr val="C96731"/>
              </a:buClr>
              <a:buSzPct val="95000"/>
              <a:buFont typeface="Wingdings 2"/>
              <a:buNone/>
              <a:tabLst/>
              <a:defRPr/>
            </a:pPr>
            <a:r>
              <a:rPr kumimoji="0" lang="en-US" sz="2400" b="1" i="1" u="none" strike="noStrike" kern="1200" cap="none" spc="0" normalizeH="0" baseline="0" noProof="0" dirty="0">
                <a:ln>
                  <a:noFill/>
                </a:ln>
                <a:solidFill>
                  <a:srgbClr val="000000">
                    <a:lumMod val="65000"/>
                    <a:lumOff val="35000"/>
                  </a:srgbClr>
                </a:solidFill>
                <a:effectLst/>
                <a:uLnTx/>
                <a:uFillTx/>
                <a:latin typeface="Gill Sans MT" panose="020B0502020104020203"/>
                <a:ea typeface="+mn-ea"/>
                <a:cs typeface="+mn-cs"/>
              </a:rPr>
              <a:t>Class #5</a:t>
            </a:r>
          </a:p>
          <a:p>
            <a:pPr lvl="0" algn="l">
              <a:buClr>
                <a:srgbClr val="C96731"/>
              </a:buClr>
            </a:pPr>
            <a:r>
              <a:rPr lang="en-US" sz="2800" b="1" dirty="0">
                <a:solidFill>
                  <a:srgbClr val="000000">
                    <a:lumMod val="65000"/>
                    <a:lumOff val="35000"/>
                  </a:srgbClr>
                </a:solidFill>
              </a:rPr>
              <a:t>Descriptive Statistics II</a:t>
            </a:r>
          </a:p>
        </p:txBody>
      </p:sp>
      <p:pic>
        <p:nvPicPr>
          <p:cNvPr id="5" name="Picture 1">
            <a:extLst>
              <a:ext uri="{FF2B5EF4-FFF2-40B4-BE49-F238E27FC236}">
                <a16:creationId xmlns:a16="http://schemas.microsoft.com/office/drawing/2014/main" id="{04D23BAF-DB54-C046-9F10-D252415BD0D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745" y="1"/>
            <a:ext cx="1547663" cy="15168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515546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4948" y="260648"/>
            <a:ext cx="8425339" cy="1143000"/>
          </a:xfrm>
        </p:spPr>
        <p:txBody>
          <a:bodyPr>
            <a:normAutofit/>
          </a:bodyPr>
          <a:lstStyle/>
          <a:p>
            <a:pPr algn="l"/>
            <a:r>
              <a:rPr lang="en-US" sz="4000" dirty="0">
                <a:solidFill>
                  <a:srgbClr val="A50021"/>
                </a:solidFill>
                <a:latin typeface="Times New Roman" pitchFamily="18" charset="0"/>
                <a:cs typeface="Times New Roman" pitchFamily="18" charset="0"/>
              </a:rPr>
              <a:t>Rule of thumbs for means</a:t>
            </a:r>
            <a:endParaRPr lang="en-IN" sz="4000" dirty="0">
              <a:solidFill>
                <a:srgbClr val="A50021"/>
              </a:solidFill>
              <a:latin typeface="Times New Roman" pitchFamily="18" charset="0"/>
              <a:cs typeface="Times New Roman" pitchFamily="18" charset="0"/>
            </a:endParaRPr>
          </a:p>
        </p:txBody>
      </p:sp>
      <p:sp>
        <p:nvSpPr>
          <p:cNvPr id="3" name="Content Placeholder 2"/>
          <p:cNvSpPr>
            <a:spLocks noGrp="1"/>
          </p:cNvSpPr>
          <p:nvPr>
            <p:ph idx="1"/>
          </p:nvPr>
        </p:nvSpPr>
        <p:spPr>
          <a:xfrm>
            <a:off x="628098" y="1653540"/>
            <a:ext cx="8425339" cy="4389120"/>
          </a:xfrm>
        </p:spPr>
        <p:txBody>
          <a:bodyPr>
            <a:normAutofit/>
          </a:bodyPr>
          <a:lstStyle/>
          <a:p>
            <a:pPr marL="265113" lvl="2" indent="-265113" algn="just">
              <a:buClr>
                <a:schemeClr val="accent3"/>
              </a:buClr>
              <a:buSzPct val="95000"/>
            </a:pPr>
            <a:r>
              <a:rPr lang="en-US" sz="2000" b="1" dirty="0">
                <a:latin typeface="Times New Roman" panose="02020603050405020304" pitchFamily="18" charset="0"/>
                <a:cs typeface="Times New Roman" panose="02020603050405020304" pitchFamily="18" charset="0"/>
              </a:rPr>
              <a:t>AM:</a:t>
            </a:r>
            <a:r>
              <a:rPr lang="en-US" sz="2000" dirty="0">
                <a:latin typeface="Times New Roman" panose="02020603050405020304" pitchFamily="18" charset="0"/>
                <a:cs typeface="Times New Roman" panose="02020603050405020304" pitchFamily="18" charset="0"/>
              </a:rPr>
              <a:t> When the range remains same for each observation </a:t>
            </a:r>
          </a:p>
          <a:p>
            <a:pPr marL="274320" lvl="3" indent="0" algn="just">
              <a:buSzPct val="95000"/>
              <a:buNone/>
            </a:pPr>
            <a:r>
              <a:rPr lang="en-IN" sz="1800" dirty="0">
                <a:latin typeface="Times New Roman" panose="02020603050405020304" pitchFamily="18" charset="0"/>
                <a:cs typeface="Times New Roman" panose="02020603050405020304" pitchFamily="18" charset="0"/>
              </a:rPr>
              <a:t>Example: Case 1</a:t>
            </a:r>
          </a:p>
          <a:p>
            <a:pPr marL="265113" lvl="2" indent="-265113" algn="just">
              <a:buClr>
                <a:schemeClr val="accent3"/>
              </a:buClr>
              <a:buSzPct val="95000"/>
            </a:pPr>
            <a:endParaRPr lang="en-US" sz="2000"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r>
              <a:rPr lang="en-IN">
                <a:solidFill>
                  <a:srgbClr val="04617B">
                    <a:shade val="90000"/>
                  </a:srgbClr>
                </a:solidFill>
              </a:rPr>
              <a:t>IIITS: IDA - M2021</a:t>
            </a:r>
            <a:endParaRPr lang="en-IN" dirty="0">
              <a:solidFill>
                <a:srgbClr val="04617B">
                  <a:shade val="90000"/>
                </a:srgbClr>
              </a:solidFill>
            </a:endParaRP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10</a:t>
            </a:fld>
            <a:endParaRPr lang="en-IN" dirty="0">
              <a:solidFill>
                <a:srgbClr val="04617B">
                  <a:shade val="90000"/>
                </a:srgbClr>
              </a:solidFill>
            </a:endParaRPr>
          </a:p>
        </p:txBody>
      </p:sp>
      <p:graphicFrame>
        <p:nvGraphicFramePr>
          <p:cNvPr id="7" name="Table 6"/>
          <p:cNvGraphicFramePr>
            <a:graphicFrameLocks noGrp="1"/>
          </p:cNvGraphicFramePr>
          <p:nvPr>
            <p:extLst>
              <p:ext uri="{D42A27DB-BD31-4B8C-83A1-F6EECF244321}">
                <p14:modId xmlns:p14="http://schemas.microsoft.com/office/powerpoint/2010/main" val="1600668191"/>
              </p:ext>
            </p:extLst>
          </p:nvPr>
        </p:nvGraphicFramePr>
        <p:xfrm>
          <a:off x="1097280" y="2535015"/>
          <a:ext cx="6253004" cy="1222248"/>
        </p:xfrm>
        <a:graphic>
          <a:graphicData uri="http://schemas.openxmlformats.org/drawingml/2006/table">
            <a:tbl>
              <a:tblPr firstRow="1" firstCol="1" bandRow="1">
                <a:tableStyleId>{5C22544A-7EE6-4342-B048-85BDC9FD1C3A}</a:tableStyleId>
              </a:tblPr>
              <a:tblGrid>
                <a:gridCol w="1562100">
                  <a:extLst>
                    <a:ext uri="{9D8B030D-6E8A-4147-A177-3AD203B41FA5}">
                      <a16:colId xmlns:a16="http://schemas.microsoft.com/office/drawing/2014/main" val="20000"/>
                    </a:ext>
                  </a:extLst>
                </a:gridCol>
                <a:gridCol w="662940">
                  <a:extLst>
                    <a:ext uri="{9D8B030D-6E8A-4147-A177-3AD203B41FA5}">
                      <a16:colId xmlns:a16="http://schemas.microsoft.com/office/drawing/2014/main" val="20001"/>
                    </a:ext>
                  </a:extLst>
                </a:gridCol>
                <a:gridCol w="800100">
                  <a:extLst>
                    <a:ext uri="{9D8B030D-6E8A-4147-A177-3AD203B41FA5}">
                      <a16:colId xmlns:a16="http://schemas.microsoft.com/office/drawing/2014/main" val="20002"/>
                    </a:ext>
                  </a:extLst>
                </a:gridCol>
                <a:gridCol w="2514953">
                  <a:extLst>
                    <a:ext uri="{9D8B030D-6E8A-4147-A177-3AD203B41FA5}">
                      <a16:colId xmlns:a16="http://schemas.microsoft.com/office/drawing/2014/main" val="20003"/>
                    </a:ext>
                  </a:extLst>
                </a:gridCol>
                <a:gridCol w="712911">
                  <a:extLst>
                    <a:ext uri="{9D8B030D-6E8A-4147-A177-3AD203B41FA5}">
                      <a16:colId xmlns:a16="http://schemas.microsoft.com/office/drawing/2014/main" val="20004"/>
                    </a:ext>
                  </a:extLst>
                </a:gridCol>
              </a:tblGrid>
              <a:tr h="0">
                <a:tc>
                  <a:txBody>
                    <a:bodyPr/>
                    <a:lstStyle/>
                    <a:p>
                      <a:pPr>
                        <a:lnSpc>
                          <a:spcPct val="115000"/>
                        </a:lnSpc>
                        <a:spcAft>
                          <a:spcPts val="0"/>
                        </a:spcAft>
                      </a:pPr>
                      <a:r>
                        <a:rPr lang="en-IN" sz="1800" dirty="0">
                          <a:effectLst/>
                        </a:rPr>
                        <a:t>Rainfall </a:t>
                      </a:r>
                    </a:p>
                    <a:p>
                      <a:pPr>
                        <a:lnSpc>
                          <a:spcPct val="115000"/>
                        </a:lnSpc>
                        <a:spcAft>
                          <a:spcPts val="0"/>
                        </a:spcAft>
                      </a:pPr>
                      <a:r>
                        <a:rPr lang="en-IN" sz="1800" dirty="0">
                          <a:effectLst/>
                        </a:rPr>
                        <a:t>(in mm)</a:t>
                      </a:r>
                      <a:endParaRPr lang="en-IN" sz="1800" dirty="0">
                        <a:effectLst/>
                        <a:latin typeface="Calibri"/>
                        <a:ea typeface="Calibri"/>
                        <a:cs typeface="Times New Roman"/>
                      </a:endParaRPr>
                    </a:p>
                  </a:txBody>
                  <a:tcPr marL="68580" marR="68580" marT="0" marB="0"/>
                </a:tc>
                <a:tc>
                  <a:txBody>
                    <a:bodyPr/>
                    <a:lstStyle/>
                    <a:p>
                      <a:pPr algn="ctr">
                        <a:lnSpc>
                          <a:spcPct val="115000"/>
                        </a:lnSpc>
                        <a:spcAft>
                          <a:spcPts val="0"/>
                        </a:spcAft>
                      </a:pPr>
                      <a:r>
                        <a:rPr lang="en-IN" sz="1800" dirty="0">
                          <a:effectLst/>
                        </a:rPr>
                        <a:t>35</a:t>
                      </a:r>
                      <a:endParaRPr lang="en-IN" sz="1800" dirty="0">
                        <a:effectLst/>
                        <a:latin typeface="Calibri"/>
                        <a:ea typeface="Calibri"/>
                        <a:cs typeface="Times New Roman"/>
                      </a:endParaRPr>
                    </a:p>
                  </a:txBody>
                  <a:tcPr marL="68580" marR="68580" marT="0" marB="0"/>
                </a:tc>
                <a:tc>
                  <a:txBody>
                    <a:bodyPr/>
                    <a:lstStyle/>
                    <a:p>
                      <a:pPr algn="ctr">
                        <a:lnSpc>
                          <a:spcPct val="115000"/>
                        </a:lnSpc>
                        <a:spcAft>
                          <a:spcPts val="0"/>
                        </a:spcAft>
                      </a:pPr>
                      <a:r>
                        <a:rPr lang="en-IN" sz="1800" dirty="0">
                          <a:effectLst/>
                        </a:rPr>
                        <a:t>18</a:t>
                      </a:r>
                      <a:endParaRPr lang="en-IN" sz="1800" dirty="0">
                        <a:effectLst/>
                        <a:latin typeface="Calibri"/>
                        <a:ea typeface="Calibri"/>
                        <a:cs typeface="Times New Roman"/>
                      </a:endParaRPr>
                    </a:p>
                  </a:txBody>
                  <a:tcPr marL="68580" marR="68580" marT="0" marB="0"/>
                </a:tc>
                <a:tc>
                  <a:txBody>
                    <a:bodyPr/>
                    <a:lstStyle/>
                    <a:p>
                      <a:pPr algn="ctr">
                        <a:lnSpc>
                          <a:spcPct val="115000"/>
                        </a:lnSpc>
                        <a:spcAft>
                          <a:spcPts val="0"/>
                        </a:spcAft>
                      </a:pPr>
                      <a:r>
                        <a:rPr lang="en-IN" sz="1800" dirty="0">
                          <a:effectLst/>
                        </a:rPr>
                        <a:t>…</a:t>
                      </a:r>
                      <a:endParaRPr lang="en-IN" sz="1800" dirty="0">
                        <a:effectLst/>
                        <a:latin typeface="Calibri"/>
                        <a:ea typeface="Calibri"/>
                        <a:cs typeface="Times New Roman"/>
                      </a:endParaRPr>
                    </a:p>
                  </a:txBody>
                  <a:tcPr marL="68580" marR="68580" marT="0" marB="0"/>
                </a:tc>
                <a:tc>
                  <a:txBody>
                    <a:bodyPr/>
                    <a:lstStyle/>
                    <a:p>
                      <a:pPr algn="ctr">
                        <a:lnSpc>
                          <a:spcPct val="115000"/>
                        </a:lnSpc>
                        <a:spcAft>
                          <a:spcPts val="0"/>
                        </a:spcAft>
                      </a:pPr>
                      <a:r>
                        <a:rPr lang="en-IN" sz="1800">
                          <a:effectLst/>
                        </a:rPr>
                        <a:t>22</a:t>
                      </a:r>
                      <a:endParaRPr lang="en-IN" sz="1800">
                        <a:effectLst/>
                        <a:latin typeface="Calibri"/>
                        <a:ea typeface="Calibri"/>
                        <a:cs typeface="Times New Roman"/>
                      </a:endParaRPr>
                    </a:p>
                  </a:txBody>
                  <a:tcPr marL="68580" marR="68580" marT="0" marB="0"/>
                </a:tc>
                <a:extLst>
                  <a:ext uri="{0D108BD9-81ED-4DB2-BD59-A6C34878D82A}">
                    <a16:rowId xmlns:a16="http://schemas.microsoft.com/office/drawing/2014/main" val="10000"/>
                  </a:ext>
                </a:extLst>
              </a:tr>
              <a:tr h="0">
                <a:tc>
                  <a:txBody>
                    <a:bodyPr/>
                    <a:lstStyle/>
                    <a:p>
                      <a:pPr>
                        <a:lnSpc>
                          <a:spcPct val="115000"/>
                        </a:lnSpc>
                        <a:spcAft>
                          <a:spcPts val="0"/>
                        </a:spcAft>
                      </a:pPr>
                      <a:r>
                        <a:rPr lang="en-IN" sz="1800" dirty="0">
                          <a:effectLst/>
                        </a:rPr>
                        <a:t>Days</a:t>
                      </a:r>
                    </a:p>
                    <a:p>
                      <a:pPr>
                        <a:lnSpc>
                          <a:spcPct val="115000"/>
                        </a:lnSpc>
                        <a:spcAft>
                          <a:spcPts val="0"/>
                        </a:spcAft>
                      </a:pPr>
                      <a:r>
                        <a:rPr lang="en-IN" sz="1800" dirty="0">
                          <a:effectLst/>
                        </a:rPr>
                        <a:t>(in number)</a:t>
                      </a:r>
                      <a:endParaRPr lang="en-IN" sz="1800" dirty="0">
                        <a:effectLst/>
                        <a:latin typeface="Calibri"/>
                        <a:ea typeface="Calibri"/>
                        <a:cs typeface="Times New Roman"/>
                      </a:endParaRPr>
                    </a:p>
                  </a:txBody>
                  <a:tcPr marL="68580" marR="68580" marT="0" marB="0"/>
                </a:tc>
                <a:tc>
                  <a:txBody>
                    <a:bodyPr/>
                    <a:lstStyle/>
                    <a:p>
                      <a:pPr algn="ctr">
                        <a:lnSpc>
                          <a:spcPct val="115000"/>
                        </a:lnSpc>
                        <a:spcAft>
                          <a:spcPts val="0"/>
                        </a:spcAft>
                      </a:pPr>
                      <a:r>
                        <a:rPr lang="en-IN" sz="1800" dirty="0">
                          <a:effectLst/>
                        </a:rPr>
                        <a:t>7</a:t>
                      </a:r>
                      <a:endParaRPr lang="en-IN" sz="1800" dirty="0">
                        <a:effectLst/>
                        <a:latin typeface="Calibri"/>
                        <a:ea typeface="Calibri"/>
                        <a:cs typeface="Times New Roman"/>
                      </a:endParaRPr>
                    </a:p>
                  </a:txBody>
                  <a:tcPr marL="68580" marR="68580" marT="0" marB="0"/>
                </a:tc>
                <a:tc>
                  <a:txBody>
                    <a:bodyPr/>
                    <a:lstStyle/>
                    <a:p>
                      <a:pPr algn="ctr">
                        <a:lnSpc>
                          <a:spcPct val="115000"/>
                        </a:lnSpc>
                        <a:spcAft>
                          <a:spcPts val="0"/>
                        </a:spcAft>
                      </a:pPr>
                      <a:r>
                        <a:rPr lang="en-IN" sz="1800" dirty="0">
                          <a:effectLst/>
                        </a:rPr>
                        <a:t>7</a:t>
                      </a:r>
                      <a:endParaRPr lang="en-IN" sz="1800" dirty="0">
                        <a:effectLst/>
                        <a:latin typeface="Calibri"/>
                        <a:ea typeface="Calibri"/>
                        <a:cs typeface="Times New Roman"/>
                      </a:endParaRPr>
                    </a:p>
                  </a:txBody>
                  <a:tcPr marL="68580" marR="68580" marT="0" marB="0"/>
                </a:tc>
                <a:tc>
                  <a:txBody>
                    <a:bodyPr/>
                    <a:lstStyle/>
                    <a:p>
                      <a:pPr algn="ctr">
                        <a:lnSpc>
                          <a:spcPct val="115000"/>
                        </a:lnSpc>
                        <a:spcAft>
                          <a:spcPts val="0"/>
                        </a:spcAft>
                      </a:pPr>
                      <a:r>
                        <a:rPr lang="en-IN" sz="1800" dirty="0">
                          <a:effectLst/>
                        </a:rPr>
                        <a:t>…</a:t>
                      </a:r>
                      <a:endParaRPr lang="en-IN" sz="1800" dirty="0">
                        <a:effectLst/>
                        <a:latin typeface="Calibri"/>
                        <a:ea typeface="Calibri"/>
                        <a:cs typeface="Times New Roman"/>
                      </a:endParaRPr>
                    </a:p>
                  </a:txBody>
                  <a:tcPr marL="68580" marR="68580" marT="0" marB="0"/>
                </a:tc>
                <a:tc>
                  <a:txBody>
                    <a:bodyPr/>
                    <a:lstStyle/>
                    <a:p>
                      <a:pPr algn="ctr">
                        <a:lnSpc>
                          <a:spcPct val="115000"/>
                        </a:lnSpc>
                        <a:spcAft>
                          <a:spcPts val="0"/>
                        </a:spcAft>
                      </a:pPr>
                      <a:r>
                        <a:rPr lang="en-IN" sz="1800" dirty="0">
                          <a:effectLst/>
                        </a:rPr>
                        <a:t>7</a:t>
                      </a:r>
                      <a:endParaRPr lang="en-IN" sz="1800" dirty="0">
                        <a:effectLst/>
                        <a:latin typeface="Calibri"/>
                        <a:ea typeface="Calibri"/>
                        <a:cs typeface="Times New Roman"/>
                      </a:endParaRPr>
                    </a:p>
                  </a:txBody>
                  <a:tcPr marL="68580" marR="68580" marT="0" marB="0"/>
                </a:tc>
                <a:extLst>
                  <a:ext uri="{0D108BD9-81ED-4DB2-BD59-A6C34878D82A}">
                    <a16:rowId xmlns:a16="http://schemas.microsoft.com/office/drawing/2014/main" val="10001"/>
                  </a:ext>
                </a:extLst>
              </a:tr>
            </a:tbl>
          </a:graphicData>
        </a:graphic>
      </p:graphicFrame>
      <mc:AlternateContent xmlns:mc="http://schemas.openxmlformats.org/markup-compatibility/2006" xmlns:a14="http://schemas.microsoft.com/office/drawing/2010/main">
        <mc:Choice Requires="a14">
          <p:sp>
            <p:nvSpPr>
              <p:cNvPr id="5" name="Rectangle 4"/>
              <p:cNvSpPr/>
              <p:nvPr/>
            </p:nvSpPr>
            <p:spPr>
              <a:xfrm>
                <a:off x="1905635" y="3973843"/>
                <a:ext cx="4679950" cy="1120115"/>
              </a:xfrm>
              <a:prstGeom prst="rect">
                <a:avLst/>
              </a:prstGeom>
            </p:spPr>
            <p:txBody>
              <a:bodyPr>
                <a:spAutoFit/>
              </a:bodyPr>
              <a:lstStyle/>
              <a:p>
                <a:r>
                  <a:rPr lang="en-IN" dirty="0"/>
                  <a:t> </a:t>
                </a:r>
              </a:p>
              <a:p>
                <a:pPr/>
                <a14:m>
                  <m:oMathPara xmlns:m="http://schemas.openxmlformats.org/officeDocument/2006/math">
                    <m:oMathParaPr>
                      <m:jc m:val="centerGroup"/>
                    </m:oMathParaPr>
                    <m:oMath xmlns:m="http://schemas.openxmlformats.org/officeDocument/2006/math">
                      <m:acc>
                        <m:accPr>
                          <m:chr m:val="̅"/>
                          <m:ctrlPr>
                            <a:rPr lang="en-IN" i="1">
                              <a:latin typeface="Cambria Math" panose="02040503050406030204" pitchFamily="18" charset="0"/>
                            </a:rPr>
                          </m:ctrlPr>
                        </m:accPr>
                        <m:e>
                          <m:r>
                            <a:rPr lang="en-IN" i="1">
                              <a:latin typeface="Cambria Math"/>
                            </a:rPr>
                            <m:t>𝑟</m:t>
                          </m:r>
                        </m:e>
                      </m:acc>
                      <m:r>
                        <a:rPr lang="en-IN" i="1">
                          <a:latin typeface="Cambria Math"/>
                        </a:rPr>
                        <m:t>=</m:t>
                      </m:r>
                      <m:f>
                        <m:fPr>
                          <m:ctrlPr>
                            <a:rPr lang="en-IN" i="1">
                              <a:latin typeface="Cambria Math" panose="02040503050406030204" pitchFamily="18" charset="0"/>
                            </a:rPr>
                          </m:ctrlPr>
                        </m:fPr>
                        <m:num>
                          <m:r>
                            <a:rPr lang="en-IN" i="1">
                              <a:latin typeface="Cambria Math"/>
                            </a:rPr>
                            <m:t>1</m:t>
                          </m:r>
                        </m:num>
                        <m:den>
                          <m:r>
                            <a:rPr lang="en-IN" i="1">
                              <a:latin typeface="Cambria Math"/>
                            </a:rPr>
                            <m:t>𝑛</m:t>
                          </m:r>
                        </m:den>
                      </m:f>
                      <m:nary>
                        <m:naryPr>
                          <m:chr m:val="∑"/>
                          <m:limLoc m:val="undOvr"/>
                          <m:ctrlPr>
                            <a:rPr lang="en-IN" i="1">
                              <a:latin typeface="Cambria Math" panose="02040503050406030204" pitchFamily="18" charset="0"/>
                            </a:rPr>
                          </m:ctrlPr>
                        </m:naryPr>
                        <m:sub>
                          <m:r>
                            <a:rPr lang="en-IN" i="1">
                              <a:latin typeface="Cambria Math"/>
                            </a:rPr>
                            <m:t>1</m:t>
                          </m:r>
                        </m:sub>
                        <m:sup>
                          <m:r>
                            <a:rPr lang="en-IN" i="1">
                              <a:latin typeface="Cambria Math"/>
                            </a:rPr>
                            <m:t>𝑛</m:t>
                          </m:r>
                        </m:sup>
                        <m:e>
                          <m:sSub>
                            <m:sSubPr>
                              <m:ctrlPr>
                                <a:rPr lang="en-IN" i="1">
                                  <a:latin typeface="Cambria Math" panose="02040503050406030204" pitchFamily="18" charset="0"/>
                                </a:rPr>
                              </m:ctrlPr>
                            </m:sSubPr>
                            <m:e>
                              <m:r>
                                <a:rPr lang="en-IN" i="1">
                                  <a:latin typeface="Cambria Math"/>
                                </a:rPr>
                                <m:t>𝑟</m:t>
                              </m:r>
                            </m:e>
                            <m:sub>
                              <m:r>
                                <a:rPr lang="en-IN" i="1">
                                  <a:latin typeface="Cambria Math"/>
                                </a:rPr>
                                <m:t>𝑖</m:t>
                              </m:r>
                            </m:sub>
                          </m:sSub>
                        </m:e>
                      </m:nary>
                    </m:oMath>
                  </m:oMathPara>
                </a14:m>
                <a:endParaRPr lang="en-IN" dirty="0"/>
              </a:p>
            </p:txBody>
          </p:sp>
        </mc:Choice>
        <mc:Fallback xmlns="">
          <p:sp>
            <p:nvSpPr>
              <p:cNvPr id="5" name="Rectangle 4"/>
              <p:cNvSpPr>
                <a:spLocks noRot="1" noChangeAspect="1" noMove="1" noResize="1" noEditPoints="1" noAdjustHandles="1" noChangeArrowheads="1" noChangeShapeType="1" noTextEdit="1"/>
              </p:cNvSpPr>
              <p:nvPr/>
            </p:nvSpPr>
            <p:spPr>
              <a:xfrm>
                <a:off x="1905635" y="3973843"/>
                <a:ext cx="4679950" cy="1120115"/>
              </a:xfrm>
              <a:prstGeom prst="rect">
                <a:avLst/>
              </a:prstGeom>
              <a:blipFill rotWithShape="1">
                <a:blip r:embed="rId2"/>
                <a:stretch>
                  <a:fillRect/>
                </a:stretch>
              </a:blipFill>
            </p:spPr>
            <p:txBody>
              <a:bodyPr/>
              <a:lstStyle/>
              <a:p>
                <a:r>
                  <a:rPr lang="en-IN">
                    <a:noFill/>
                  </a:rPr>
                  <a:t> </a:t>
                </a:r>
              </a:p>
            </p:txBody>
          </p:sp>
        </mc:Fallback>
      </mc:AlternateContent>
    </p:spTree>
    <p:extLst>
      <p:ext uri="{BB962C8B-B14F-4D97-AF65-F5344CB8AC3E}">
        <p14:creationId xmlns:p14="http://schemas.microsoft.com/office/powerpoint/2010/main" val="29396119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4948" y="260648"/>
            <a:ext cx="8425339" cy="1143000"/>
          </a:xfrm>
        </p:spPr>
        <p:txBody>
          <a:bodyPr>
            <a:normAutofit/>
          </a:bodyPr>
          <a:lstStyle/>
          <a:p>
            <a:pPr algn="l"/>
            <a:r>
              <a:rPr lang="en-US" sz="4000" dirty="0">
                <a:solidFill>
                  <a:srgbClr val="A50021"/>
                </a:solidFill>
                <a:latin typeface="Times New Roman" pitchFamily="18" charset="0"/>
                <a:cs typeface="Times New Roman" pitchFamily="18" charset="0"/>
              </a:rPr>
              <a:t>Rule of thumbs for means</a:t>
            </a:r>
            <a:endParaRPr lang="en-IN" sz="4000" dirty="0">
              <a:solidFill>
                <a:srgbClr val="A50021"/>
              </a:solidFill>
              <a:latin typeface="Times New Roman" pitchFamily="18" charset="0"/>
              <a:cs typeface="Times New Roman" pitchFamily="18" charset="0"/>
            </a:endParaRPr>
          </a:p>
        </p:txBody>
      </p:sp>
      <p:sp>
        <p:nvSpPr>
          <p:cNvPr id="3" name="Content Placeholder 2"/>
          <p:cNvSpPr>
            <a:spLocks noGrp="1"/>
          </p:cNvSpPr>
          <p:nvPr>
            <p:ph idx="1"/>
          </p:nvPr>
        </p:nvSpPr>
        <p:spPr>
          <a:xfrm>
            <a:off x="628098" y="1653540"/>
            <a:ext cx="8425339" cy="4389120"/>
          </a:xfrm>
        </p:spPr>
        <p:txBody>
          <a:bodyPr>
            <a:normAutofit/>
          </a:bodyPr>
          <a:lstStyle/>
          <a:p>
            <a:pPr marL="265113" lvl="2" indent="-265113" algn="just">
              <a:buClr>
                <a:schemeClr val="accent3"/>
              </a:buClr>
              <a:buSzPct val="95000"/>
            </a:pPr>
            <a:r>
              <a:rPr lang="en-US" sz="2000" b="1" dirty="0">
                <a:latin typeface="Times New Roman" panose="02020603050405020304" pitchFamily="18" charset="0"/>
                <a:cs typeface="Times New Roman" panose="02020603050405020304" pitchFamily="18" charset="0"/>
              </a:rPr>
              <a:t>HM:</a:t>
            </a:r>
            <a:r>
              <a:rPr lang="en-US" sz="2000" dirty="0">
                <a:latin typeface="Times New Roman" panose="02020603050405020304" pitchFamily="18" charset="0"/>
                <a:cs typeface="Times New Roman" panose="02020603050405020304" pitchFamily="18" charset="0"/>
              </a:rPr>
              <a:t> When the range is different but each observation is same</a:t>
            </a:r>
            <a:endParaRPr lang="en-IN" sz="2000" dirty="0">
              <a:latin typeface="Times New Roman" panose="02020603050405020304" pitchFamily="18" charset="0"/>
              <a:cs typeface="Times New Roman" panose="02020603050405020304" pitchFamily="18" charset="0"/>
            </a:endParaRPr>
          </a:p>
          <a:p>
            <a:pPr marL="539433" lvl="3" indent="-265113" algn="just">
              <a:buSzPct val="95000"/>
            </a:pPr>
            <a:r>
              <a:rPr lang="en-IN" sz="1900" dirty="0">
                <a:latin typeface="Times New Roman" panose="02020603050405020304" pitchFamily="18" charset="0"/>
                <a:cs typeface="Times New Roman" panose="02020603050405020304" pitchFamily="18" charset="0"/>
              </a:rPr>
              <a:t>Example: Case 2</a:t>
            </a:r>
          </a:p>
          <a:p>
            <a:pPr marL="265113" lvl="2" indent="-265113" algn="just">
              <a:buClr>
                <a:schemeClr val="accent3"/>
              </a:buClr>
              <a:buSzPct val="95000"/>
            </a:pPr>
            <a:endParaRPr lang="en-US" sz="2000"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r>
              <a:rPr lang="en-IN">
                <a:solidFill>
                  <a:srgbClr val="04617B">
                    <a:shade val="90000"/>
                  </a:srgbClr>
                </a:solidFill>
              </a:rPr>
              <a:t>IIITS: IDA - M2021</a:t>
            </a:r>
            <a:endParaRPr lang="en-IN" dirty="0">
              <a:solidFill>
                <a:srgbClr val="04617B">
                  <a:shade val="90000"/>
                </a:srgbClr>
              </a:solidFill>
            </a:endParaRP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11</a:t>
            </a:fld>
            <a:endParaRPr lang="en-IN" dirty="0">
              <a:solidFill>
                <a:srgbClr val="04617B">
                  <a:shade val="90000"/>
                </a:srgbClr>
              </a:solidFill>
            </a:endParaRPr>
          </a:p>
        </p:txBody>
      </p:sp>
      <mc:AlternateContent xmlns:mc="http://schemas.openxmlformats.org/markup-compatibility/2006" xmlns:a14="http://schemas.microsoft.com/office/drawing/2010/main">
        <mc:Choice Requires="a14">
          <p:sp>
            <p:nvSpPr>
              <p:cNvPr id="5" name="Rectangle 4"/>
              <p:cNvSpPr/>
              <p:nvPr/>
            </p:nvSpPr>
            <p:spPr>
              <a:xfrm>
                <a:off x="1905635" y="3973843"/>
                <a:ext cx="4679950" cy="1390830"/>
              </a:xfrm>
              <a:prstGeom prst="rect">
                <a:avLst/>
              </a:prstGeom>
            </p:spPr>
            <p:txBody>
              <a:bodyPr>
                <a:spAutoFit/>
              </a:bodyPr>
              <a:lstStyle/>
              <a:p>
                <a:r>
                  <a:rPr lang="en-IN" dirty="0"/>
                  <a:t> </a:t>
                </a:r>
              </a:p>
              <a:p>
                <a:pPr/>
                <a14:m>
                  <m:oMathPara xmlns:m="http://schemas.openxmlformats.org/officeDocument/2006/math">
                    <m:oMathParaPr>
                      <m:jc m:val="centerGroup"/>
                    </m:oMathParaPr>
                    <m:oMath xmlns:m="http://schemas.openxmlformats.org/officeDocument/2006/math">
                      <m:r>
                        <m:rPr>
                          <m:nor/>
                        </m:rPr>
                        <a:rPr lang="en-IN"/>
                        <m:t> </m:t>
                      </m:r>
                    </m:oMath>
                  </m:oMathPara>
                </a14:m>
                <a:endParaRPr lang="en-IN" dirty="0"/>
              </a:p>
              <a:p>
                <a:pPr/>
                <a14:m>
                  <m:oMathPara xmlns:m="http://schemas.openxmlformats.org/officeDocument/2006/math">
                    <m:oMathParaPr>
                      <m:jc m:val="centerGroup"/>
                    </m:oMathParaPr>
                    <m:oMath xmlns:m="http://schemas.openxmlformats.org/officeDocument/2006/math">
                      <m:acc>
                        <m:accPr>
                          <m:chr m:val="̃"/>
                          <m:ctrlPr>
                            <a:rPr lang="en-IN" i="1">
                              <a:latin typeface="Cambria Math" panose="02040503050406030204" pitchFamily="18" charset="0"/>
                            </a:rPr>
                          </m:ctrlPr>
                        </m:accPr>
                        <m:e>
                          <m:r>
                            <a:rPr lang="en-IN" i="1">
                              <a:latin typeface="Cambria Math"/>
                            </a:rPr>
                            <m:t>𝑟</m:t>
                          </m:r>
                        </m:e>
                      </m:acc>
                      <m:r>
                        <a:rPr lang="en-IN" i="1">
                          <a:latin typeface="Cambria Math"/>
                        </a:rPr>
                        <m:t>=</m:t>
                      </m:r>
                      <m:f>
                        <m:fPr>
                          <m:ctrlPr>
                            <a:rPr lang="en-IN" i="1">
                              <a:latin typeface="Cambria Math" panose="02040503050406030204" pitchFamily="18" charset="0"/>
                            </a:rPr>
                          </m:ctrlPr>
                        </m:fPr>
                        <m:num>
                          <m:r>
                            <a:rPr lang="en-IN" i="1">
                              <a:latin typeface="Cambria Math"/>
                            </a:rPr>
                            <m:t>𝑛</m:t>
                          </m:r>
                        </m:num>
                        <m:den>
                          <m:nary>
                            <m:naryPr>
                              <m:chr m:val="∑"/>
                              <m:limLoc m:val="undOvr"/>
                              <m:ctrlPr>
                                <a:rPr lang="en-IN" i="1">
                                  <a:latin typeface="Cambria Math" panose="02040503050406030204" pitchFamily="18" charset="0"/>
                                </a:rPr>
                              </m:ctrlPr>
                            </m:naryPr>
                            <m:sub>
                              <m:r>
                                <a:rPr lang="en-IN" i="1">
                                  <a:latin typeface="Cambria Math"/>
                                </a:rPr>
                                <m:t>1</m:t>
                              </m:r>
                            </m:sub>
                            <m:sup>
                              <m:r>
                                <a:rPr lang="en-IN" i="1">
                                  <a:latin typeface="Cambria Math"/>
                                </a:rPr>
                                <m:t>𝑛</m:t>
                              </m:r>
                            </m:sup>
                            <m:e>
                              <m:f>
                                <m:fPr>
                                  <m:ctrlPr>
                                    <a:rPr lang="en-IN" i="1">
                                      <a:latin typeface="Cambria Math" panose="02040503050406030204" pitchFamily="18" charset="0"/>
                                    </a:rPr>
                                  </m:ctrlPr>
                                </m:fPr>
                                <m:num>
                                  <m:r>
                                    <a:rPr lang="en-IN" i="1">
                                      <a:latin typeface="Cambria Math"/>
                                    </a:rPr>
                                    <m:t>1</m:t>
                                  </m:r>
                                </m:num>
                                <m:den>
                                  <m:sSub>
                                    <m:sSubPr>
                                      <m:ctrlPr>
                                        <a:rPr lang="en-IN" i="1">
                                          <a:latin typeface="Cambria Math" panose="02040503050406030204" pitchFamily="18" charset="0"/>
                                        </a:rPr>
                                      </m:ctrlPr>
                                    </m:sSubPr>
                                    <m:e>
                                      <m:r>
                                        <a:rPr lang="en-IN" i="1">
                                          <a:latin typeface="Cambria Math"/>
                                        </a:rPr>
                                        <m:t>𝑟</m:t>
                                      </m:r>
                                    </m:e>
                                    <m:sub>
                                      <m:r>
                                        <a:rPr lang="en-IN" i="1">
                                          <a:latin typeface="Cambria Math"/>
                                        </a:rPr>
                                        <m:t>𝑖</m:t>
                                      </m:r>
                                    </m:sub>
                                  </m:sSub>
                                </m:den>
                              </m:f>
                            </m:e>
                          </m:nary>
                        </m:den>
                      </m:f>
                    </m:oMath>
                  </m:oMathPara>
                </a14:m>
                <a:endParaRPr lang="en-IN" dirty="0"/>
              </a:p>
            </p:txBody>
          </p:sp>
        </mc:Choice>
        <mc:Fallback xmlns="">
          <p:sp>
            <p:nvSpPr>
              <p:cNvPr id="5" name="Rectangle 4"/>
              <p:cNvSpPr>
                <a:spLocks noRot="1" noChangeAspect="1" noMove="1" noResize="1" noEditPoints="1" noAdjustHandles="1" noChangeArrowheads="1" noChangeShapeType="1" noTextEdit="1"/>
              </p:cNvSpPr>
              <p:nvPr/>
            </p:nvSpPr>
            <p:spPr>
              <a:xfrm>
                <a:off x="1905635" y="3973843"/>
                <a:ext cx="4679950" cy="1390830"/>
              </a:xfrm>
              <a:prstGeom prst="rect">
                <a:avLst/>
              </a:prstGeom>
              <a:blipFill rotWithShape="1">
                <a:blip r:embed="rId2"/>
                <a:stretch>
                  <a:fillRect/>
                </a:stretch>
              </a:blipFill>
            </p:spPr>
            <p:txBody>
              <a:bodyPr/>
              <a:lstStyle/>
              <a:p>
                <a:r>
                  <a:rPr lang="en-IN">
                    <a:noFill/>
                  </a:rPr>
                  <a:t> </a:t>
                </a:r>
              </a:p>
            </p:txBody>
          </p:sp>
        </mc:Fallback>
      </mc:AlternateContent>
      <p:graphicFrame>
        <p:nvGraphicFramePr>
          <p:cNvPr id="8" name="Table 7"/>
          <p:cNvGraphicFramePr>
            <a:graphicFrameLocks noGrp="1"/>
          </p:cNvGraphicFramePr>
          <p:nvPr>
            <p:extLst>
              <p:ext uri="{D42A27DB-BD31-4B8C-83A1-F6EECF244321}">
                <p14:modId xmlns:p14="http://schemas.microsoft.com/office/powerpoint/2010/main" val="933131071"/>
              </p:ext>
            </p:extLst>
          </p:nvPr>
        </p:nvGraphicFramePr>
        <p:xfrm>
          <a:off x="1089660" y="2687415"/>
          <a:ext cx="6253004" cy="1222248"/>
        </p:xfrm>
        <a:graphic>
          <a:graphicData uri="http://schemas.openxmlformats.org/drawingml/2006/table">
            <a:tbl>
              <a:tblPr firstRow="1" firstCol="1" bandRow="1">
                <a:tableStyleId>{5C22544A-7EE6-4342-B048-85BDC9FD1C3A}</a:tableStyleId>
              </a:tblPr>
              <a:tblGrid>
                <a:gridCol w="1562100">
                  <a:extLst>
                    <a:ext uri="{9D8B030D-6E8A-4147-A177-3AD203B41FA5}">
                      <a16:colId xmlns:a16="http://schemas.microsoft.com/office/drawing/2014/main" val="20000"/>
                    </a:ext>
                  </a:extLst>
                </a:gridCol>
                <a:gridCol w="662940">
                  <a:extLst>
                    <a:ext uri="{9D8B030D-6E8A-4147-A177-3AD203B41FA5}">
                      <a16:colId xmlns:a16="http://schemas.microsoft.com/office/drawing/2014/main" val="20001"/>
                    </a:ext>
                  </a:extLst>
                </a:gridCol>
                <a:gridCol w="800100">
                  <a:extLst>
                    <a:ext uri="{9D8B030D-6E8A-4147-A177-3AD203B41FA5}">
                      <a16:colId xmlns:a16="http://schemas.microsoft.com/office/drawing/2014/main" val="20002"/>
                    </a:ext>
                  </a:extLst>
                </a:gridCol>
                <a:gridCol w="2514953">
                  <a:extLst>
                    <a:ext uri="{9D8B030D-6E8A-4147-A177-3AD203B41FA5}">
                      <a16:colId xmlns:a16="http://schemas.microsoft.com/office/drawing/2014/main" val="20003"/>
                    </a:ext>
                  </a:extLst>
                </a:gridCol>
                <a:gridCol w="712911">
                  <a:extLst>
                    <a:ext uri="{9D8B030D-6E8A-4147-A177-3AD203B41FA5}">
                      <a16:colId xmlns:a16="http://schemas.microsoft.com/office/drawing/2014/main" val="20004"/>
                    </a:ext>
                  </a:extLst>
                </a:gridCol>
              </a:tblGrid>
              <a:tr h="0">
                <a:tc>
                  <a:txBody>
                    <a:bodyPr/>
                    <a:lstStyle/>
                    <a:p>
                      <a:pPr>
                        <a:lnSpc>
                          <a:spcPct val="115000"/>
                        </a:lnSpc>
                        <a:spcAft>
                          <a:spcPts val="0"/>
                        </a:spcAft>
                      </a:pPr>
                      <a:r>
                        <a:rPr lang="en-IN" sz="1800" dirty="0">
                          <a:effectLst/>
                        </a:rPr>
                        <a:t>Rainfall </a:t>
                      </a:r>
                    </a:p>
                    <a:p>
                      <a:pPr>
                        <a:lnSpc>
                          <a:spcPct val="115000"/>
                        </a:lnSpc>
                        <a:spcAft>
                          <a:spcPts val="0"/>
                        </a:spcAft>
                      </a:pPr>
                      <a:r>
                        <a:rPr lang="en-IN" sz="1800" dirty="0">
                          <a:effectLst/>
                        </a:rPr>
                        <a:t>(in mm)</a:t>
                      </a:r>
                      <a:endParaRPr lang="en-IN" sz="1800" dirty="0">
                        <a:effectLst/>
                        <a:latin typeface="Calibri"/>
                        <a:ea typeface="Calibri"/>
                        <a:cs typeface="Times New Roman"/>
                      </a:endParaRPr>
                    </a:p>
                  </a:txBody>
                  <a:tcPr marL="68580" marR="68580" marT="0" marB="0"/>
                </a:tc>
                <a:tc>
                  <a:txBody>
                    <a:bodyPr/>
                    <a:lstStyle/>
                    <a:p>
                      <a:pPr algn="ctr">
                        <a:lnSpc>
                          <a:spcPct val="115000"/>
                        </a:lnSpc>
                        <a:spcAft>
                          <a:spcPts val="0"/>
                        </a:spcAft>
                      </a:pPr>
                      <a:r>
                        <a:rPr lang="en-IN" sz="1800" dirty="0">
                          <a:effectLst/>
                        </a:rPr>
                        <a:t>50</a:t>
                      </a:r>
                      <a:endParaRPr lang="en-IN" sz="1800" dirty="0">
                        <a:effectLst/>
                        <a:latin typeface="Calibri"/>
                        <a:ea typeface="Calibri"/>
                        <a:cs typeface="Times New Roman"/>
                      </a:endParaRPr>
                    </a:p>
                  </a:txBody>
                  <a:tcPr marL="68580" marR="68580" marT="0" marB="0"/>
                </a:tc>
                <a:tc>
                  <a:txBody>
                    <a:bodyPr/>
                    <a:lstStyle/>
                    <a:p>
                      <a:pPr algn="ctr">
                        <a:lnSpc>
                          <a:spcPct val="115000"/>
                        </a:lnSpc>
                        <a:spcAft>
                          <a:spcPts val="0"/>
                        </a:spcAft>
                      </a:pPr>
                      <a:r>
                        <a:rPr lang="en-IN" sz="1800" dirty="0">
                          <a:effectLst/>
                        </a:rPr>
                        <a:t>50</a:t>
                      </a:r>
                      <a:endParaRPr lang="en-IN" sz="1800" dirty="0">
                        <a:effectLst/>
                        <a:latin typeface="Calibri"/>
                        <a:ea typeface="Calibri"/>
                        <a:cs typeface="Times New Roman"/>
                      </a:endParaRPr>
                    </a:p>
                  </a:txBody>
                  <a:tcPr marL="68580" marR="68580" marT="0" marB="0"/>
                </a:tc>
                <a:tc>
                  <a:txBody>
                    <a:bodyPr/>
                    <a:lstStyle/>
                    <a:p>
                      <a:pPr algn="ctr">
                        <a:lnSpc>
                          <a:spcPct val="115000"/>
                        </a:lnSpc>
                        <a:spcAft>
                          <a:spcPts val="0"/>
                        </a:spcAft>
                      </a:pPr>
                      <a:r>
                        <a:rPr lang="en-IN" sz="1800" dirty="0">
                          <a:effectLst/>
                        </a:rPr>
                        <a:t>…</a:t>
                      </a:r>
                      <a:endParaRPr lang="en-IN" sz="1800" dirty="0">
                        <a:effectLst/>
                        <a:latin typeface="Calibri"/>
                        <a:ea typeface="Calibri"/>
                        <a:cs typeface="Times New Roman"/>
                      </a:endParaRPr>
                    </a:p>
                  </a:txBody>
                  <a:tcPr marL="68580" marR="68580" marT="0" marB="0"/>
                </a:tc>
                <a:tc>
                  <a:txBody>
                    <a:bodyPr/>
                    <a:lstStyle/>
                    <a:p>
                      <a:pPr algn="ctr">
                        <a:lnSpc>
                          <a:spcPct val="115000"/>
                        </a:lnSpc>
                        <a:spcAft>
                          <a:spcPts val="0"/>
                        </a:spcAft>
                      </a:pPr>
                      <a:r>
                        <a:rPr lang="en-IN" sz="1800" dirty="0">
                          <a:effectLst/>
                        </a:rPr>
                        <a:t>50</a:t>
                      </a:r>
                      <a:endParaRPr lang="en-IN" sz="1800" dirty="0">
                        <a:effectLst/>
                        <a:latin typeface="Calibri"/>
                        <a:ea typeface="Calibri"/>
                        <a:cs typeface="Times New Roman"/>
                      </a:endParaRPr>
                    </a:p>
                  </a:txBody>
                  <a:tcPr marL="68580" marR="68580" marT="0" marB="0"/>
                </a:tc>
                <a:extLst>
                  <a:ext uri="{0D108BD9-81ED-4DB2-BD59-A6C34878D82A}">
                    <a16:rowId xmlns:a16="http://schemas.microsoft.com/office/drawing/2014/main" val="10000"/>
                  </a:ext>
                </a:extLst>
              </a:tr>
              <a:tr h="0">
                <a:tc>
                  <a:txBody>
                    <a:bodyPr/>
                    <a:lstStyle/>
                    <a:p>
                      <a:pPr>
                        <a:lnSpc>
                          <a:spcPct val="115000"/>
                        </a:lnSpc>
                        <a:spcAft>
                          <a:spcPts val="0"/>
                        </a:spcAft>
                      </a:pPr>
                      <a:r>
                        <a:rPr lang="en-IN" sz="1800" dirty="0">
                          <a:effectLst/>
                        </a:rPr>
                        <a:t>Days</a:t>
                      </a:r>
                    </a:p>
                    <a:p>
                      <a:pPr>
                        <a:lnSpc>
                          <a:spcPct val="115000"/>
                        </a:lnSpc>
                        <a:spcAft>
                          <a:spcPts val="0"/>
                        </a:spcAft>
                      </a:pPr>
                      <a:r>
                        <a:rPr lang="en-IN" sz="1800" dirty="0">
                          <a:effectLst/>
                        </a:rPr>
                        <a:t>(in number)</a:t>
                      </a:r>
                      <a:endParaRPr lang="en-IN" sz="1800" dirty="0">
                        <a:effectLst/>
                        <a:latin typeface="Calibri"/>
                        <a:ea typeface="Calibri"/>
                        <a:cs typeface="Times New Roman"/>
                      </a:endParaRPr>
                    </a:p>
                  </a:txBody>
                  <a:tcPr marL="68580" marR="68580" marT="0" marB="0"/>
                </a:tc>
                <a:tc>
                  <a:txBody>
                    <a:bodyPr/>
                    <a:lstStyle/>
                    <a:p>
                      <a:pPr algn="ctr">
                        <a:lnSpc>
                          <a:spcPct val="115000"/>
                        </a:lnSpc>
                        <a:spcAft>
                          <a:spcPts val="0"/>
                        </a:spcAft>
                      </a:pPr>
                      <a:r>
                        <a:rPr lang="en-IN" sz="1800" dirty="0">
                          <a:effectLst/>
                        </a:rPr>
                        <a:t>1</a:t>
                      </a:r>
                      <a:endParaRPr lang="en-IN" sz="1800" dirty="0">
                        <a:effectLst/>
                        <a:latin typeface="Calibri"/>
                        <a:ea typeface="Calibri"/>
                        <a:cs typeface="Times New Roman"/>
                      </a:endParaRPr>
                    </a:p>
                  </a:txBody>
                  <a:tcPr marL="68580" marR="68580" marT="0" marB="0"/>
                </a:tc>
                <a:tc>
                  <a:txBody>
                    <a:bodyPr/>
                    <a:lstStyle/>
                    <a:p>
                      <a:pPr algn="ctr">
                        <a:lnSpc>
                          <a:spcPct val="115000"/>
                        </a:lnSpc>
                        <a:spcAft>
                          <a:spcPts val="0"/>
                        </a:spcAft>
                      </a:pPr>
                      <a:r>
                        <a:rPr lang="en-IN" sz="1800" dirty="0">
                          <a:effectLst/>
                        </a:rPr>
                        <a:t>2</a:t>
                      </a:r>
                      <a:endParaRPr lang="en-IN" sz="1800" dirty="0">
                        <a:effectLst/>
                        <a:latin typeface="Calibri"/>
                        <a:ea typeface="Calibri"/>
                        <a:cs typeface="Times New Roman"/>
                      </a:endParaRPr>
                    </a:p>
                  </a:txBody>
                  <a:tcPr marL="68580" marR="68580" marT="0" marB="0"/>
                </a:tc>
                <a:tc>
                  <a:txBody>
                    <a:bodyPr/>
                    <a:lstStyle/>
                    <a:p>
                      <a:pPr algn="ctr">
                        <a:lnSpc>
                          <a:spcPct val="115000"/>
                        </a:lnSpc>
                        <a:spcAft>
                          <a:spcPts val="0"/>
                        </a:spcAft>
                      </a:pPr>
                      <a:r>
                        <a:rPr lang="en-IN" sz="1800" dirty="0">
                          <a:effectLst/>
                        </a:rPr>
                        <a:t>…</a:t>
                      </a:r>
                      <a:endParaRPr lang="en-IN" sz="1800" dirty="0">
                        <a:effectLst/>
                        <a:latin typeface="Calibri"/>
                        <a:ea typeface="Calibri"/>
                        <a:cs typeface="Times New Roman"/>
                      </a:endParaRPr>
                    </a:p>
                  </a:txBody>
                  <a:tcPr marL="68580" marR="68580" marT="0" marB="0"/>
                </a:tc>
                <a:tc>
                  <a:txBody>
                    <a:bodyPr/>
                    <a:lstStyle/>
                    <a:p>
                      <a:pPr algn="ctr">
                        <a:lnSpc>
                          <a:spcPct val="115000"/>
                        </a:lnSpc>
                        <a:spcAft>
                          <a:spcPts val="0"/>
                        </a:spcAft>
                      </a:pPr>
                      <a:r>
                        <a:rPr lang="en-IN" sz="1800" dirty="0">
                          <a:effectLst/>
                        </a:rPr>
                        <a:t>7</a:t>
                      </a:r>
                      <a:endParaRPr lang="en-IN" sz="1800" dirty="0">
                        <a:effectLst/>
                        <a:latin typeface="Calibri"/>
                        <a:ea typeface="Calibri"/>
                        <a:cs typeface="Times New Roman"/>
                      </a:endParaRPr>
                    </a:p>
                  </a:txBody>
                  <a:tcPr marL="68580" marR="68580" marT="0" marB="0"/>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42200298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4948" y="260648"/>
            <a:ext cx="8425339" cy="1143000"/>
          </a:xfrm>
        </p:spPr>
        <p:txBody>
          <a:bodyPr>
            <a:normAutofit/>
          </a:bodyPr>
          <a:lstStyle/>
          <a:p>
            <a:pPr algn="l"/>
            <a:r>
              <a:rPr lang="en-US" sz="4000" dirty="0">
                <a:solidFill>
                  <a:srgbClr val="A50021"/>
                </a:solidFill>
                <a:latin typeface="Times New Roman" pitchFamily="18" charset="0"/>
                <a:cs typeface="Times New Roman" pitchFamily="18" charset="0"/>
              </a:rPr>
              <a:t>Rule of thumbs for means</a:t>
            </a:r>
            <a:endParaRPr lang="en-IN" sz="4000" dirty="0">
              <a:solidFill>
                <a:srgbClr val="A50021"/>
              </a:solidFill>
              <a:latin typeface="Times New Roman" pitchFamily="18" charset="0"/>
              <a:cs typeface="Times New Roman" pitchFamily="18" charset="0"/>
            </a:endParaRPr>
          </a:p>
        </p:txBody>
      </p:sp>
      <p:sp>
        <p:nvSpPr>
          <p:cNvPr id="3" name="Content Placeholder 2"/>
          <p:cNvSpPr>
            <a:spLocks noGrp="1"/>
          </p:cNvSpPr>
          <p:nvPr>
            <p:ph idx="1"/>
          </p:nvPr>
        </p:nvSpPr>
        <p:spPr>
          <a:xfrm>
            <a:off x="628098" y="1653540"/>
            <a:ext cx="8425339" cy="4389120"/>
          </a:xfrm>
        </p:spPr>
        <p:txBody>
          <a:bodyPr>
            <a:normAutofit/>
          </a:bodyPr>
          <a:lstStyle/>
          <a:p>
            <a:pPr marL="265113" lvl="2" indent="-265113" algn="just">
              <a:buClr>
                <a:schemeClr val="accent3"/>
              </a:buClr>
              <a:buSzPct val="95000"/>
            </a:pPr>
            <a:r>
              <a:rPr lang="en-US" sz="2000" b="1" dirty="0">
                <a:latin typeface="Times New Roman" panose="02020603050405020304" pitchFamily="18" charset="0"/>
                <a:cs typeface="Times New Roman" panose="02020603050405020304" pitchFamily="18" charset="0"/>
              </a:rPr>
              <a:t>GM:</a:t>
            </a:r>
            <a:r>
              <a:rPr lang="en-US" sz="2000" dirty="0">
                <a:latin typeface="Times New Roman" panose="02020603050405020304" pitchFamily="18" charset="0"/>
                <a:cs typeface="Times New Roman" panose="02020603050405020304" pitchFamily="18" charset="0"/>
              </a:rPr>
              <a:t> When the ranges are different as well as the observations</a:t>
            </a:r>
            <a:endParaRPr lang="en-IN" sz="2000" dirty="0">
              <a:latin typeface="Times New Roman" panose="02020603050405020304" pitchFamily="18" charset="0"/>
              <a:cs typeface="Times New Roman" panose="02020603050405020304" pitchFamily="18" charset="0"/>
            </a:endParaRPr>
          </a:p>
          <a:p>
            <a:pPr marL="539433" lvl="3" indent="-265113" algn="just">
              <a:buSzPct val="95000"/>
            </a:pPr>
            <a:r>
              <a:rPr lang="en-IN" sz="1900" dirty="0">
                <a:latin typeface="Times New Roman" panose="02020603050405020304" pitchFamily="18" charset="0"/>
                <a:cs typeface="Times New Roman" panose="02020603050405020304" pitchFamily="18" charset="0"/>
              </a:rPr>
              <a:t>Example: Case 3</a:t>
            </a:r>
          </a:p>
          <a:p>
            <a:pPr marL="265113" lvl="2" indent="-265113" algn="just">
              <a:buClr>
                <a:schemeClr val="accent3"/>
              </a:buClr>
              <a:buSzPct val="95000"/>
            </a:pPr>
            <a:endParaRPr lang="en-US" sz="2000"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r>
              <a:rPr lang="en-IN">
                <a:solidFill>
                  <a:srgbClr val="04617B">
                    <a:shade val="90000"/>
                  </a:srgbClr>
                </a:solidFill>
              </a:rPr>
              <a:t>IIITS: IDA - M2021</a:t>
            </a:r>
            <a:endParaRPr lang="en-IN" dirty="0">
              <a:solidFill>
                <a:srgbClr val="04617B">
                  <a:shade val="90000"/>
                </a:srgbClr>
              </a:solidFill>
            </a:endParaRP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12</a:t>
            </a:fld>
            <a:endParaRPr lang="en-IN" dirty="0">
              <a:solidFill>
                <a:srgbClr val="04617B">
                  <a:shade val="90000"/>
                </a:srgbClr>
              </a:solidFill>
            </a:endParaRPr>
          </a:p>
        </p:txBody>
      </p:sp>
      <p:graphicFrame>
        <p:nvGraphicFramePr>
          <p:cNvPr id="9" name="Table 8"/>
          <p:cNvGraphicFramePr>
            <a:graphicFrameLocks noGrp="1"/>
          </p:cNvGraphicFramePr>
          <p:nvPr>
            <p:extLst>
              <p:ext uri="{D42A27DB-BD31-4B8C-83A1-F6EECF244321}">
                <p14:modId xmlns:p14="http://schemas.microsoft.com/office/powerpoint/2010/main" val="2467724769"/>
              </p:ext>
            </p:extLst>
          </p:nvPr>
        </p:nvGraphicFramePr>
        <p:xfrm>
          <a:off x="1089660" y="3068415"/>
          <a:ext cx="6253004" cy="1222248"/>
        </p:xfrm>
        <a:graphic>
          <a:graphicData uri="http://schemas.openxmlformats.org/drawingml/2006/table">
            <a:tbl>
              <a:tblPr firstRow="1" firstCol="1" bandRow="1">
                <a:tableStyleId>{5C22544A-7EE6-4342-B048-85BDC9FD1C3A}</a:tableStyleId>
              </a:tblPr>
              <a:tblGrid>
                <a:gridCol w="1562100">
                  <a:extLst>
                    <a:ext uri="{9D8B030D-6E8A-4147-A177-3AD203B41FA5}">
                      <a16:colId xmlns:a16="http://schemas.microsoft.com/office/drawing/2014/main" val="20000"/>
                    </a:ext>
                  </a:extLst>
                </a:gridCol>
                <a:gridCol w="662940">
                  <a:extLst>
                    <a:ext uri="{9D8B030D-6E8A-4147-A177-3AD203B41FA5}">
                      <a16:colId xmlns:a16="http://schemas.microsoft.com/office/drawing/2014/main" val="20001"/>
                    </a:ext>
                  </a:extLst>
                </a:gridCol>
                <a:gridCol w="800100">
                  <a:extLst>
                    <a:ext uri="{9D8B030D-6E8A-4147-A177-3AD203B41FA5}">
                      <a16:colId xmlns:a16="http://schemas.microsoft.com/office/drawing/2014/main" val="20002"/>
                    </a:ext>
                  </a:extLst>
                </a:gridCol>
                <a:gridCol w="2514953">
                  <a:extLst>
                    <a:ext uri="{9D8B030D-6E8A-4147-A177-3AD203B41FA5}">
                      <a16:colId xmlns:a16="http://schemas.microsoft.com/office/drawing/2014/main" val="20003"/>
                    </a:ext>
                  </a:extLst>
                </a:gridCol>
                <a:gridCol w="712911">
                  <a:extLst>
                    <a:ext uri="{9D8B030D-6E8A-4147-A177-3AD203B41FA5}">
                      <a16:colId xmlns:a16="http://schemas.microsoft.com/office/drawing/2014/main" val="20004"/>
                    </a:ext>
                  </a:extLst>
                </a:gridCol>
              </a:tblGrid>
              <a:tr h="0">
                <a:tc>
                  <a:txBody>
                    <a:bodyPr/>
                    <a:lstStyle/>
                    <a:p>
                      <a:pPr>
                        <a:lnSpc>
                          <a:spcPct val="115000"/>
                        </a:lnSpc>
                        <a:spcAft>
                          <a:spcPts val="0"/>
                        </a:spcAft>
                      </a:pPr>
                      <a:r>
                        <a:rPr lang="en-IN" sz="1800" dirty="0">
                          <a:effectLst/>
                        </a:rPr>
                        <a:t>Rainfall </a:t>
                      </a:r>
                    </a:p>
                    <a:p>
                      <a:pPr>
                        <a:lnSpc>
                          <a:spcPct val="115000"/>
                        </a:lnSpc>
                        <a:spcAft>
                          <a:spcPts val="0"/>
                        </a:spcAft>
                      </a:pPr>
                      <a:r>
                        <a:rPr lang="en-IN" sz="1800" dirty="0">
                          <a:effectLst/>
                        </a:rPr>
                        <a:t>(in mm)</a:t>
                      </a:r>
                      <a:endParaRPr lang="en-IN" sz="1800" dirty="0">
                        <a:effectLst/>
                        <a:latin typeface="Calibri"/>
                        <a:ea typeface="Calibri"/>
                        <a:cs typeface="Times New Roman"/>
                      </a:endParaRPr>
                    </a:p>
                  </a:txBody>
                  <a:tcPr marL="68580" marR="68580" marT="0" marB="0"/>
                </a:tc>
                <a:tc>
                  <a:txBody>
                    <a:bodyPr/>
                    <a:lstStyle/>
                    <a:p>
                      <a:pPr algn="ctr">
                        <a:lnSpc>
                          <a:spcPct val="115000"/>
                        </a:lnSpc>
                        <a:spcAft>
                          <a:spcPts val="0"/>
                        </a:spcAft>
                      </a:pPr>
                      <a:r>
                        <a:rPr lang="en-IN" sz="1800" dirty="0">
                          <a:effectLst/>
                        </a:rPr>
                        <a:t>21</a:t>
                      </a:r>
                      <a:endParaRPr lang="en-IN" sz="1800" dirty="0">
                        <a:effectLst/>
                        <a:latin typeface="Calibri"/>
                        <a:ea typeface="Calibri"/>
                        <a:cs typeface="Times New Roman"/>
                      </a:endParaRPr>
                    </a:p>
                  </a:txBody>
                  <a:tcPr marL="68580" marR="68580" marT="0" marB="0"/>
                </a:tc>
                <a:tc>
                  <a:txBody>
                    <a:bodyPr/>
                    <a:lstStyle/>
                    <a:p>
                      <a:pPr algn="ctr">
                        <a:lnSpc>
                          <a:spcPct val="115000"/>
                        </a:lnSpc>
                        <a:spcAft>
                          <a:spcPts val="0"/>
                        </a:spcAft>
                      </a:pPr>
                      <a:r>
                        <a:rPr lang="en-IN" sz="1800" dirty="0">
                          <a:effectLst/>
                        </a:rPr>
                        <a:t>34</a:t>
                      </a:r>
                      <a:endParaRPr lang="en-IN" sz="1800" dirty="0">
                        <a:effectLst/>
                        <a:latin typeface="Calibri"/>
                        <a:ea typeface="Calibri"/>
                        <a:cs typeface="Times New Roman"/>
                      </a:endParaRPr>
                    </a:p>
                  </a:txBody>
                  <a:tcPr marL="68580" marR="68580" marT="0" marB="0"/>
                </a:tc>
                <a:tc>
                  <a:txBody>
                    <a:bodyPr/>
                    <a:lstStyle/>
                    <a:p>
                      <a:pPr algn="ctr">
                        <a:lnSpc>
                          <a:spcPct val="115000"/>
                        </a:lnSpc>
                        <a:spcAft>
                          <a:spcPts val="0"/>
                        </a:spcAft>
                      </a:pPr>
                      <a:r>
                        <a:rPr lang="en-IN" sz="1800">
                          <a:effectLst/>
                        </a:rPr>
                        <a:t>…</a:t>
                      </a:r>
                      <a:endParaRPr lang="en-IN" sz="1800">
                        <a:effectLst/>
                        <a:latin typeface="Calibri"/>
                        <a:ea typeface="Calibri"/>
                        <a:cs typeface="Times New Roman"/>
                      </a:endParaRPr>
                    </a:p>
                  </a:txBody>
                  <a:tcPr marL="68580" marR="68580" marT="0" marB="0"/>
                </a:tc>
                <a:tc>
                  <a:txBody>
                    <a:bodyPr/>
                    <a:lstStyle/>
                    <a:p>
                      <a:pPr algn="ctr">
                        <a:lnSpc>
                          <a:spcPct val="115000"/>
                        </a:lnSpc>
                        <a:spcAft>
                          <a:spcPts val="0"/>
                        </a:spcAft>
                      </a:pPr>
                      <a:r>
                        <a:rPr lang="en-IN" sz="1800" dirty="0">
                          <a:effectLst/>
                        </a:rPr>
                        <a:t>18</a:t>
                      </a:r>
                      <a:endParaRPr lang="en-IN" sz="1800" dirty="0">
                        <a:effectLst/>
                        <a:latin typeface="Calibri"/>
                        <a:ea typeface="Calibri"/>
                        <a:cs typeface="Times New Roman"/>
                      </a:endParaRPr>
                    </a:p>
                  </a:txBody>
                  <a:tcPr marL="68580" marR="68580" marT="0" marB="0"/>
                </a:tc>
                <a:extLst>
                  <a:ext uri="{0D108BD9-81ED-4DB2-BD59-A6C34878D82A}">
                    <a16:rowId xmlns:a16="http://schemas.microsoft.com/office/drawing/2014/main" val="10000"/>
                  </a:ext>
                </a:extLst>
              </a:tr>
              <a:tr h="0">
                <a:tc>
                  <a:txBody>
                    <a:bodyPr/>
                    <a:lstStyle/>
                    <a:p>
                      <a:pPr>
                        <a:lnSpc>
                          <a:spcPct val="115000"/>
                        </a:lnSpc>
                        <a:spcAft>
                          <a:spcPts val="0"/>
                        </a:spcAft>
                      </a:pPr>
                      <a:r>
                        <a:rPr lang="en-IN" sz="1800" dirty="0">
                          <a:effectLst/>
                        </a:rPr>
                        <a:t>Days</a:t>
                      </a:r>
                    </a:p>
                    <a:p>
                      <a:pPr>
                        <a:lnSpc>
                          <a:spcPct val="115000"/>
                        </a:lnSpc>
                        <a:spcAft>
                          <a:spcPts val="0"/>
                        </a:spcAft>
                      </a:pPr>
                      <a:r>
                        <a:rPr lang="en-IN" sz="1800" dirty="0">
                          <a:effectLst/>
                        </a:rPr>
                        <a:t>(in number)</a:t>
                      </a:r>
                      <a:endParaRPr lang="en-IN" sz="1800" dirty="0">
                        <a:effectLst/>
                        <a:latin typeface="Calibri"/>
                        <a:ea typeface="Calibri"/>
                        <a:cs typeface="Times New Roman"/>
                      </a:endParaRPr>
                    </a:p>
                  </a:txBody>
                  <a:tcPr marL="68580" marR="68580" marT="0" marB="0"/>
                </a:tc>
                <a:tc>
                  <a:txBody>
                    <a:bodyPr/>
                    <a:lstStyle/>
                    <a:p>
                      <a:pPr algn="ctr">
                        <a:lnSpc>
                          <a:spcPct val="115000"/>
                        </a:lnSpc>
                        <a:spcAft>
                          <a:spcPts val="0"/>
                        </a:spcAft>
                      </a:pPr>
                      <a:r>
                        <a:rPr lang="en-IN" sz="1800" dirty="0">
                          <a:effectLst/>
                        </a:rPr>
                        <a:t>5</a:t>
                      </a:r>
                      <a:endParaRPr lang="en-IN" sz="1800" dirty="0">
                        <a:effectLst/>
                        <a:latin typeface="Calibri"/>
                        <a:ea typeface="Calibri"/>
                        <a:cs typeface="Times New Roman"/>
                      </a:endParaRPr>
                    </a:p>
                  </a:txBody>
                  <a:tcPr marL="68580" marR="68580" marT="0" marB="0"/>
                </a:tc>
                <a:tc>
                  <a:txBody>
                    <a:bodyPr/>
                    <a:lstStyle/>
                    <a:p>
                      <a:pPr algn="ctr">
                        <a:lnSpc>
                          <a:spcPct val="115000"/>
                        </a:lnSpc>
                        <a:spcAft>
                          <a:spcPts val="0"/>
                        </a:spcAft>
                      </a:pPr>
                      <a:r>
                        <a:rPr lang="en-IN" sz="1800" dirty="0">
                          <a:effectLst/>
                        </a:rPr>
                        <a:t>3</a:t>
                      </a:r>
                      <a:endParaRPr lang="en-IN" sz="1800" dirty="0">
                        <a:effectLst/>
                        <a:latin typeface="Calibri"/>
                        <a:ea typeface="Calibri"/>
                        <a:cs typeface="Times New Roman"/>
                      </a:endParaRPr>
                    </a:p>
                  </a:txBody>
                  <a:tcPr marL="68580" marR="68580" marT="0" marB="0"/>
                </a:tc>
                <a:tc>
                  <a:txBody>
                    <a:bodyPr/>
                    <a:lstStyle/>
                    <a:p>
                      <a:pPr algn="ctr">
                        <a:lnSpc>
                          <a:spcPct val="115000"/>
                        </a:lnSpc>
                        <a:spcAft>
                          <a:spcPts val="0"/>
                        </a:spcAft>
                      </a:pPr>
                      <a:r>
                        <a:rPr lang="en-IN" sz="1800" dirty="0">
                          <a:effectLst/>
                        </a:rPr>
                        <a:t>…</a:t>
                      </a:r>
                      <a:endParaRPr lang="en-IN" sz="1800" dirty="0">
                        <a:effectLst/>
                        <a:latin typeface="Calibri"/>
                        <a:ea typeface="Calibri"/>
                        <a:cs typeface="Times New Roman"/>
                      </a:endParaRPr>
                    </a:p>
                  </a:txBody>
                  <a:tcPr marL="68580" marR="68580" marT="0" marB="0"/>
                </a:tc>
                <a:tc>
                  <a:txBody>
                    <a:bodyPr/>
                    <a:lstStyle/>
                    <a:p>
                      <a:pPr algn="ctr">
                        <a:lnSpc>
                          <a:spcPct val="115000"/>
                        </a:lnSpc>
                        <a:spcAft>
                          <a:spcPts val="0"/>
                        </a:spcAft>
                      </a:pPr>
                      <a:r>
                        <a:rPr lang="en-IN" sz="1800" dirty="0">
                          <a:effectLst/>
                        </a:rPr>
                        <a:t>7</a:t>
                      </a:r>
                      <a:endParaRPr lang="en-IN" sz="1800" dirty="0">
                        <a:effectLst/>
                        <a:latin typeface="Calibri"/>
                        <a:ea typeface="Calibri"/>
                        <a:cs typeface="Times New Roman"/>
                      </a:endParaRPr>
                    </a:p>
                  </a:txBody>
                  <a:tcPr marL="68580" marR="68580" marT="0" marB="0"/>
                </a:tc>
                <a:extLst>
                  <a:ext uri="{0D108BD9-81ED-4DB2-BD59-A6C34878D82A}">
                    <a16:rowId xmlns:a16="http://schemas.microsoft.com/office/drawing/2014/main" val="10001"/>
                  </a:ext>
                </a:extLst>
              </a:tr>
            </a:tbl>
          </a:graphicData>
        </a:graphic>
      </p:graphicFrame>
      <mc:AlternateContent xmlns:mc="http://schemas.openxmlformats.org/markup-compatibility/2006" xmlns:a14="http://schemas.microsoft.com/office/drawing/2010/main">
        <mc:Choice Requires="a14">
          <p:sp>
            <p:nvSpPr>
              <p:cNvPr id="7" name="Rectangle 6"/>
              <p:cNvSpPr/>
              <p:nvPr/>
            </p:nvSpPr>
            <p:spPr>
              <a:xfrm>
                <a:off x="2195195" y="4579557"/>
                <a:ext cx="4679950" cy="1280287"/>
              </a:xfrm>
              <a:prstGeom prst="rect">
                <a:avLst/>
              </a:prstGeom>
            </p:spPr>
            <p:txBody>
              <a:bodyPr>
                <a:spAutoFit/>
              </a:bodyPr>
              <a:lstStyle/>
              <a:p>
                <a:r>
                  <a:rPr lang="en-IN" dirty="0"/>
                  <a:t> </a:t>
                </a:r>
              </a:p>
              <a:p>
                <a:pPr/>
                <a14:m>
                  <m:oMathPara xmlns:m="http://schemas.openxmlformats.org/officeDocument/2006/math">
                    <m:oMathParaPr>
                      <m:jc m:val="centerGroup"/>
                    </m:oMathParaPr>
                    <m:oMath xmlns:m="http://schemas.openxmlformats.org/officeDocument/2006/math">
                      <m:acc>
                        <m:accPr>
                          <m:chr m:val="̂"/>
                          <m:ctrlPr>
                            <a:rPr lang="en-IN" i="1">
                              <a:latin typeface="Cambria Math" panose="02040503050406030204" pitchFamily="18" charset="0"/>
                            </a:rPr>
                          </m:ctrlPr>
                        </m:accPr>
                        <m:e>
                          <m:r>
                            <a:rPr lang="en-IN" i="1">
                              <a:latin typeface="Cambria Math"/>
                            </a:rPr>
                            <m:t>𝑟</m:t>
                          </m:r>
                        </m:e>
                      </m:acc>
                      <m:r>
                        <a:rPr lang="en-IN" i="1">
                          <a:latin typeface="Cambria Math"/>
                        </a:rPr>
                        <m:t>=</m:t>
                      </m:r>
                      <m:sSup>
                        <m:sSupPr>
                          <m:ctrlPr>
                            <a:rPr lang="en-IN" i="1">
                              <a:latin typeface="Cambria Math" panose="02040503050406030204" pitchFamily="18" charset="0"/>
                            </a:rPr>
                          </m:ctrlPr>
                        </m:sSupPr>
                        <m:e>
                          <m:d>
                            <m:dPr>
                              <m:ctrlPr>
                                <a:rPr lang="en-IN" i="1">
                                  <a:latin typeface="Cambria Math" panose="02040503050406030204" pitchFamily="18" charset="0"/>
                                </a:rPr>
                              </m:ctrlPr>
                            </m:dPr>
                            <m:e>
                              <m:nary>
                                <m:naryPr>
                                  <m:chr m:val="∏"/>
                                  <m:limLoc m:val="undOvr"/>
                                  <m:ctrlPr>
                                    <a:rPr lang="en-IN" i="1">
                                      <a:latin typeface="Cambria Math" panose="02040503050406030204" pitchFamily="18" charset="0"/>
                                    </a:rPr>
                                  </m:ctrlPr>
                                </m:naryPr>
                                <m:sub>
                                  <m:r>
                                    <a:rPr lang="en-IN" i="1">
                                      <a:latin typeface="Cambria Math"/>
                                    </a:rPr>
                                    <m:t>1</m:t>
                                  </m:r>
                                </m:sub>
                                <m:sup>
                                  <m:r>
                                    <a:rPr lang="en-IN" i="1">
                                      <a:latin typeface="Cambria Math"/>
                                    </a:rPr>
                                    <m:t>𝑛</m:t>
                                  </m:r>
                                </m:sup>
                                <m:e>
                                  <m:sSub>
                                    <m:sSubPr>
                                      <m:ctrlPr>
                                        <a:rPr lang="en-IN" i="1">
                                          <a:latin typeface="Cambria Math" panose="02040503050406030204" pitchFamily="18" charset="0"/>
                                        </a:rPr>
                                      </m:ctrlPr>
                                    </m:sSubPr>
                                    <m:e>
                                      <m:r>
                                        <a:rPr lang="en-IN" i="1">
                                          <a:latin typeface="Cambria Math"/>
                                        </a:rPr>
                                        <m:t>𝑟</m:t>
                                      </m:r>
                                    </m:e>
                                    <m:sub>
                                      <m:r>
                                        <a:rPr lang="en-IN" i="1">
                                          <a:latin typeface="Cambria Math"/>
                                        </a:rPr>
                                        <m:t>𝑖</m:t>
                                      </m:r>
                                    </m:sub>
                                  </m:sSub>
                                </m:e>
                              </m:nary>
                            </m:e>
                          </m:d>
                        </m:e>
                        <m:sup>
                          <m:f>
                            <m:fPr>
                              <m:ctrlPr>
                                <a:rPr lang="en-IN" i="1">
                                  <a:latin typeface="Cambria Math" panose="02040503050406030204" pitchFamily="18" charset="0"/>
                                </a:rPr>
                              </m:ctrlPr>
                            </m:fPr>
                            <m:num>
                              <m:r>
                                <a:rPr lang="en-IN" i="1">
                                  <a:latin typeface="Cambria Math"/>
                                </a:rPr>
                                <m:t>1</m:t>
                              </m:r>
                            </m:num>
                            <m:den>
                              <m:r>
                                <a:rPr lang="en-IN" i="1">
                                  <a:latin typeface="Cambria Math"/>
                                </a:rPr>
                                <m:t>𝑛</m:t>
                              </m:r>
                            </m:den>
                          </m:f>
                        </m:sup>
                      </m:sSup>
                    </m:oMath>
                  </m:oMathPara>
                </a14:m>
                <a:endParaRPr lang="en-IN" dirty="0"/>
              </a:p>
            </p:txBody>
          </p:sp>
        </mc:Choice>
        <mc:Fallback xmlns="">
          <p:sp>
            <p:nvSpPr>
              <p:cNvPr id="7" name="Rectangle 6"/>
              <p:cNvSpPr>
                <a:spLocks noRot="1" noChangeAspect="1" noMove="1" noResize="1" noEditPoints="1" noAdjustHandles="1" noChangeArrowheads="1" noChangeShapeType="1" noTextEdit="1"/>
              </p:cNvSpPr>
              <p:nvPr/>
            </p:nvSpPr>
            <p:spPr>
              <a:xfrm>
                <a:off x="2195195" y="4579557"/>
                <a:ext cx="4679950" cy="1280287"/>
              </a:xfrm>
              <a:prstGeom prst="rect">
                <a:avLst/>
              </a:prstGeom>
              <a:blipFill rotWithShape="1">
                <a:blip r:embed="rId2"/>
                <a:stretch>
                  <a:fillRect/>
                </a:stretch>
              </a:blipFill>
            </p:spPr>
            <p:txBody>
              <a:bodyPr/>
              <a:lstStyle/>
              <a:p>
                <a:r>
                  <a:rPr lang="en-IN">
                    <a:noFill/>
                  </a:rPr>
                  <a:t> </a:t>
                </a:r>
              </a:p>
            </p:txBody>
          </p:sp>
        </mc:Fallback>
      </mc:AlternateContent>
    </p:spTree>
    <p:extLst>
      <p:ext uri="{BB962C8B-B14F-4D97-AF65-F5344CB8AC3E}">
        <p14:creationId xmlns:p14="http://schemas.microsoft.com/office/powerpoint/2010/main" val="18384075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4948" y="260648"/>
            <a:ext cx="8425339" cy="1143000"/>
          </a:xfrm>
        </p:spPr>
        <p:txBody>
          <a:bodyPr>
            <a:normAutofit/>
          </a:bodyPr>
          <a:lstStyle/>
          <a:p>
            <a:pPr algn="l"/>
            <a:r>
              <a:rPr lang="en-US" sz="4000" dirty="0">
                <a:solidFill>
                  <a:srgbClr val="A50021"/>
                </a:solidFill>
                <a:latin typeface="Times New Roman" pitchFamily="18" charset="0"/>
                <a:cs typeface="Times New Roman" pitchFamily="18" charset="0"/>
              </a:rPr>
              <a:t>Rule of thumbs for means</a:t>
            </a:r>
            <a:endParaRPr lang="en-IN" sz="4000" dirty="0">
              <a:solidFill>
                <a:srgbClr val="A50021"/>
              </a:solidFill>
              <a:latin typeface="Times New Roman" pitchFamily="18" charset="0"/>
              <a:cs typeface="Times New Roman" pitchFamily="18" charset="0"/>
            </a:endParaRPr>
          </a:p>
        </p:txBody>
      </p:sp>
      <p:sp>
        <p:nvSpPr>
          <p:cNvPr id="3" name="Content Placeholder 2"/>
          <p:cNvSpPr>
            <a:spLocks noGrp="1"/>
          </p:cNvSpPr>
          <p:nvPr>
            <p:ph idx="1"/>
          </p:nvPr>
        </p:nvSpPr>
        <p:spPr>
          <a:xfrm>
            <a:off x="628098" y="1653540"/>
            <a:ext cx="8425339" cy="4389120"/>
          </a:xfrm>
        </p:spPr>
        <p:txBody>
          <a:bodyPr>
            <a:normAutofit fontScale="92500" lnSpcReduction="10000"/>
          </a:bodyPr>
          <a:lstStyle/>
          <a:p>
            <a:pPr marL="265113" lvl="2" indent="-265113" algn="just">
              <a:buClr>
                <a:schemeClr val="accent3"/>
              </a:buClr>
              <a:buSzPct val="95000"/>
            </a:pPr>
            <a:r>
              <a:rPr lang="en-US" sz="2000" dirty="0">
                <a:latin typeface="Times New Roman" panose="02020603050405020304" pitchFamily="18" charset="0"/>
                <a:cs typeface="Times New Roman" panose="02020603050405020304" pitchFamily="18" charset="0"/>
              </a:rPr>
              <a:t>The important things to recognize is that all three means are simply the </a:t>
            </a:r>
            <a:r>
              <a:rPr lang="en-US" sz="2000" dirty="0">
                <a:solidFill>
                  <a:srgbClr val="A50021"/>
                </a:solidFill>
                <a:latin typeface="Times New Roman" panose="02020603050405020304" pitchFamily="18" charset="0"/>
                <a:cs typeface="Times New Roman" panose="02020603050405020304" pitchFamily="18" charset="0"/>
              </a:rPr>
              <a:t>arithmetic means in disguise</a:t>
            </a:r>
            <a:r>
              <a:rPr lang="en-US" sz="2000" dirty="0">
                <a:latin typeface="Times New Roman" panose="02020603050405020304" pitchFamily="18" charset="0"/>
                <a:cs typeface="Times New Roman" panose="02020603050405020304" pitchFamily="18" charset="0"/>
              </a:rPr>
              <a:t>!</a:t>
            </a:r>
          </a:p>
          <a:p>
            <a:pPr marL="1819593" lvl="8" indent="-265113" algn="just">
              <a:buSzPct val="95000"/>
            </a:pPr>
            <a:endParaRPr lang="en-US" sz="1300" dirty="0">
              <a:latin typeface="Times New Roman" panose="02020603050405020304" pitchFamily="18" charset="0"/>
              <a:cs typeface="Times New Roman" panose="02020603050405020304" pitchFamily="18" charset="0"/>
            </a:endParaRPr>
          </a:p>
          <a:p>
            <a:pPr marL="265113" lvl="2" indent="-265113" algn="just">
              <a:buClr>
                <a:schemeClr val="accent3"/>
              </a:buClr>
              <a:buSzPct val="95000"/>
            </a:pPr>
            <a:r>
              <a:rPr lang="en-US" sz="2000" dirty="0">
                <a:latin typeface="Times New Roman" panose="02020603050405020304" pitchFamily="18" charset="0"/>
                <a:cs typeface="Times New Roman" panose="02020603050405020304" pitchFamily="18" charset="0"/>
              </a:rPr>
              <a:t>Each mean follows the “additive structure”.</a:t>
            </a:r>
          </a:p>
          <a:p>
            <a:pPr marL="1819593" lvl="8" indent="-265113" algn="just">
              <a:buSzPct val="95000"/>
            </a:pPr>
            <a:endParaRPr lang="en-US" sz="800" dirty="0">
              <a:latin typeface="Times New Roman" panose="02020603050405020304" pitchFamily="18" charset="0"/>
              <a:cs typeface="Times New Roman" panose="02020603050405020304" pitchFamily="18" charset="0"/>
            </a:endParaRPr>
          </a:p>
          <a:p>
            <a:pPr marL="539433" lvl="3" indent="-265113" algn="just">
              <a:buSzPct val="95000"/>
            </a:pPr>
            <a:r>
              <a:rPr lang="en-US" sz="1800" dirty="0">
                <a:latin typeface="Times New Roman" panose="02020603050405020304" pitchFamily="18" charset="0"/>
                <a:cs typeface="Times New Roman" panose="02020603050405020304" pitchFamily="18" charset="0"/>
              </a:rPr>
              <a:t>Suppose, we are given some abstract quantities {</a:t>
            </a:r>
            <a:r>
              <a:rPr lang="en-US" sz="1800" i="1" dirty="0">
                <a:latin typeface="Times New Roman" panose="02020603050405020304" pitchFamily="18" charset="0"/>
                <a:cs typeface="Times New Roman" panose="02020603050405020304" pitchFamily="18" charset="0"/>
              </a:rPr>
              <a:t>x</a:t>
            </a:r>
            <a:r>
              <a:rPr lang="en-US" sz="1800" i="1" baseline="-25000" dirty="0">
                <a:latin typeface="Times New Roman" panose="02020603050405020304" pitchFamily="18" charset="0"/>
                <a:cs typeface="Times New Roman" panose="02020603050405020304" pitchFamily="18" charset="0"/>
              </a:rPr>
              <a:t>1</a:t>
            </a:r>
            <a:r>
              <a:rPr lang="en-US" sz="1800" dirty="0">
                <a:latin typeface="Times New Roman" panose="02020603050405020304" pitchFamily="18" charset="0"/>
                <a:cs typeface="Times New Roman" panose="02020603050405020304" pitchFamily="18" charset="0"/>
              </a:rPr>
              <a:t>, </a:t>
            </a:r>
            <a:r>
              <a:rPr lang="en-US" sz="1800" i="1" dirty="0">
                <a:latin typeface="Times New Roman" panose="02020603050405020304" pitchFamily="18" charset="0"/>
                <a:cs typeface="Times New Roman" panose="02020603050405020304" pitchFamily="18" charset="0"/>
              </a:rPr>
              <a:t>x</a:t>
            </a:r>
            <a:r>
              <a:rPr lang="en-US" sz="1800" i="1" baseline="-25000" dirty="0">
                <a:latin typeface="Times New Roman" panose="02020603050405020304" pitchFamily="18" charset="0"/>
                <a:cs typeface="Times New Roman" panose="02020603050405020304" pitchFamily="18" charset="0"/>
              </a:rPr>
              <a:t>2</a:t>
            </a:r>
            <a:r>
              <a:rPr lang="en-US" sz="1800" dirty="0">
                <a:latin typeface="Times New Roman" panose="02020603050405020304" pitchFamily="18" charset="0"/>
                <a:cs typeface="Times New Roman" panose="02020603050405020304" pitchFamily="18" charset="0"/>
              </a:rPr>
              <a:t>, …, </a:t>
            </a:r>
            <a:r>
              <a:rPr lang="en-US" sz="1800" i="1" dirty="0" err="1">
                <a:latin typeface="Times New Roman" panose="02020603050405020304" pitchFamily="18" charset="0"/>
                <a:cs typeface="Times New Roman" panose="02020603050405020304" pitchFamily="18" charset="0"/>
              </a:rPr>
              <a:t>x</a:t>
            </a:r>
            <a:r>
              <a:rPr lang="en-US" sz="1800" i="1" baseline="-25000" dirty="0" err="1">
                <a:latin typeface="Times New Roman" panose="02020603050405020304" pitchFamily="18" charset="0"/>
                <a:cs typeface="Times New Roman" panose="02020603050405020304" pitchFamily="18" charset="0"/>
              </a:rPr>
              <a:t>n</a:t>
            </a:r>
            <a:r>
              <a:rPr lang="en-US" sz="1800" dirty="0">
                <a:latin typeface="Times New Roman" panose="02020603050405020304" pitchFamily="18" charset="0"/>
                <a:cs typeface="Times New Roman" panose="02020603050405020304" pitchFamily="18" charset="0"/>
              </a:rPr>
              <a:t>}</a:t>
            </a:r>
          </a:p>
          <a:p>
            <a:pPr marL="1819593" lvl="8" indent="-265113" algn="just">
              <a:buSzPct val="95000"/>
            </a:pPr>
            <a:endParaRPr lang="en-US" sz="1200" dirty="0">
              <a:latin typeface="Times New Roman" panose="02020603050405020304" pitchFamily="18" charset="0"/>
              <a:cs typeface="Times New Roman" panose="02020603050405020304" pitchFamily="18" charset="0"/>
            </a:endParaRPr>
          </a:p>
          <a:p>
            <a:pPr marL="539433" lvl="3" indent="-265113" algn="just">
              <a:buSzPct val="95000"/>
            </a:pPr>
            <a:r>
              <a:rPr lang="en-US" sz="1800" dirty="0">
                <a:latin typeface="Times New Roman" panose="02020603050405020304" pitchFamily="18" charset="0"/>
                <a:cs typeface="Times New Roman" panose="02020603050405020304" pitchFamily="18" charset="0"/>
              </a:rPr>
              <a:t>Each of the three means can be obtained with the following steps</a:t>
            </a:r>
          </a:p>
          <a:p>
            <a:pPr marL="1819593" lvl="8" indent="-265113" algn="just">
              <a:buSzPct val="95000"/>
            </a:pPr>
            <a:endParaRPr lang="en-US" sz="1200" dirty="0">
              <a:latin typeface="Times New Roman" panose="02020603050405020304" pitchFamily="18" charset="0"/>
              <a:cs typeface="Times New Roman" panose="02020603050405020304" pitchFamily="18" charset="0"/>
            </a:endParaRPr>
          </a:p>
          <a:p>
            <a:pPr marL="891540" lvl="4" indent="-342900" algn="just">
              <a:buSzPct val="95000"/>
              <a:buFont typeface="+mj-lt"/>
              <a:buAutoNum type="arabicPeriod"/>
            </a:pPr>
            <a:r>
              <a:rPr lang="en-US" sz="1800" dirty="0">
                <a:latin typeface="Times New Roman" panose="02020603050405020304" pitchFamily="18" charset="0"/>
                <a:cs typeface="Times New Roman" panose="02020603050405020304" pitchFamily="18" charset="0"/>
              </a:rPr>
              <a:t>Transform each </a:t>
            </a:r>
            <a:r>
              <a:rPr lang="en-US" sz="1800" i="1" dirty="0">
                <a:latin typeface="Times New Roman" panose="02020603050405020304" pitchFamily="18" charset="0"/>
                <a:cs typeface="Times New Roman" panose="02020603050405020304" pitchFamily="18" charset="0"/>
              </a:rPr>
              <a:t>x</a:t>
            </a:r>
            <a:r>
              <a:rPr lang="en-US" sz="1800" i="1" baseline="-25000" dirty="0">
                <a:latin typeface="Times New Roman" panose="02020603050405020304" pitchFamily="18" charset="0"/>
                <a:cs typeface="Times New Roman" panose="02020603050405020304" pitchFamily="18" charset="0"/>
              </a:rPr>
              <a:t>i</a:t>
            </a:r>
            <a:r>
              <a:rPr lang="en-US" sz="1800" dirty="0">
                <a:latin typeface="Times New Roman" panose="02020603050405020304" pitchFamily="18" charset="0"/>
                <a:cs typeface="Times New Roman" panose="02020603050405020304" pitchFamily="18" charset="0"/>
              </a:rPr>
              <a:t> into some </a:t>
            </a:r>
            <a:r>
              <a:rPr lang="en-US" sz="1800" i="1" dirty="0" err="1">
                <a:latin typeface="Times New Roman" panose="02020603050405020304" pitchFamily="18" charset="0"/>
                <a:cs typeface="Times New Roman" panose="02020603050405020304" pitchFamily="18" charset="0"/>
              </a:rPr>
              <a:t>y</a:t>
            </a:r>
            <a:r>
              <a:rPr lang="en-US" sz="1800" i="1" baseline="-25000" dirty="0" err="1">
                <a:latin typeface="Times New Roman" panose="02020603050405020304" pitchFamily="18" charset="0"/>
                <a:cs typeface="Times New Roman" panose="02020603050405020304" pitchFamily="18" charset="0"/>
              </a:rPr>
              <a:t>i</a:t>
            </a:r>
            <a:endParaRPr lang="en-US" sz="1800" i="1" baseline="-25000" dirty="0">
              <a:latin typeface="Times New Roman" panose="02020603050405020304" pitchFamily="18" charset="0"/>
              <a:cs typeface="Times New Roman" panose="02020603050405020304" pitchFamily="18" charset="0"/>
            </a:endParaRPr>
          </a:p>
          <a:p>
            <a:pPr marL="1897380" lvl="8" indent="-342900" algn="just">
              <a:buSzPct val="95000"/>
              <a:buFont typeface="+mj-lt"/>
              <a:buAutoNum type="arabicPeriod"/>
            </a:pPr>
            <a:endParaRPr lang="en-US" sz="1200" i="1" baseline="-25000" dirty="0">
              <a:latin typeface="Times New Roman" panose="02020603050405020304" pitchFamily="18" charset="0"/>
              <a:cs typeface="Times New Roman" panose="02020603050405020304" pitchFamily="18" charset="0"/>
            </a:endParaRPr>
          </a:p>
          <a:p>
            <a:pPr marL="891540" lvl="4" indent="-342900" algn="just">
              <a:buSzPct val="95000"/>
              <a:buFont typeface="+mj-lt"/>
              <a:buAutoNum type="arabicPeriod"/>
            </a:pPr>
            <a:r>
              <a:rPr lang="en-US" sz="1800" dirty="0">
                <a:latin typeface="Times New Roman" panose="02020603050405020304" pitchFamily="18" charset="0"/>
                <a:cs typeface="Times New Roman" panose="02020603050405020304" pitchFamily="18" charset="0"/>
              </a:rPr>
              <a:t>Taking the arithmetic mean of all </a:t>
            </a:r>
            <a:r>
              <a:rPr lang="en-US" sz="1800" i="1" dirty="0" err="1">
                <a:latin typeface="Times New Roman" panose="02020603050405020304" pitchFamily="18" charset="0"/>
                <a:cs typeface="Times New Roman" panose="02020603050405020304" pitchFamily="18" charset="0"/>
              </a:rPr>
              <a:t>y</a:t>
            </a:r>
            <a:r>
              <a:rPr lang="en-US" sz="1800" i="1" baseline="-25000" dirty="0" err="1">
                <a:latin typeface="Times New Roman" panose="02020603050405020304" pitchFamily="18" charset="0"/>
                <a:cs typeface="Times New Roman" panose="02020603050405020304" pitchFamily="18" charset="0"/>
              </a:rPr>
              <a:t>i</a:t>
            </a:r>
            <a:r>
              <a:rPr lang="en-US" sz="1800" dirty="0" err="1">
                <a:latin typeface="Times New Roman" panose="02020603050405020304" pitchFamily="18" charset="0"/>
                <a:cs typeface="Times New Roman" panose="02020603050405020304" pitchFamily="18" charset="0"/>
              </a:rPr>
              <a:t>’s</a:t>
            </a:r>
            <a:endParaRPr lang="en-US" sz="1800" dirty="0">
              <a:latin typeface="Times New Roman" panose="02020603050405020304" pitchFamily="18" charset="0"/>
              <a:cs typeface="Times New Roman" panose="02020603050405020304" pitchFamily="18" charset="0"/>
            </a:endParaRPr>
          </a:p>
          <a:p>
            <a:pPr marL="1897380" lvl="8" indent="-342900" algn="just">
              <a:buSzPct val="95000"/>
              <a:buFont typeface="+mj-lt"/>
              <a:buAutoNum type="arabicPeriod"/>
            </a:pPr>
            <a:endParaRPr lang="en-US" sz="1200" dirty="0">
              <a:latin typeface="Times New Roman" panose="02020603050405020304" pitchFamily="18" charset="0"/>
              <a:cs typeface="Times New Roman" panose="02020603050405020304" pitchFamily="18" charset="0"/>
            </a:endParaRPr>
          </a:p>
          <a:p>
            <a:pPr marL="891540" lvl="4" indent="-342900" algn="just">
              <a:buSzPct val="95000"/>
              <a:buFont typeface="+mj-lt"/>
              <a:buAutoNum type="arabicPeriod"/>
            </a:pPr>
            <a:r>
              <a:rPr lang="en-US" sz="1800" dirty="0">
                <a:latin typeface="Times New Roman" panose="02020603050405020304" pitchFamily="18" charset="0"/>
                <a:cs typeface="Times New Roman" panose="02020603050405020304" pitchFamily="18" charset="0"/>
              </a:rPr>
              <a:t>Transforming back the to the original scale of measurement</a:t>
            </a:r>
            <a:endParaRPr lang="en-IN" sz="1800" dirty="0">
              <a:latin typeface="Times New Roman" panose="02020603050405020304" pitchFamily="18" charset="0"/>
              <a:cs typeface="Times New Roman" panose="02020603050405020304" pitchFamily="18" charset="0"/>
            </a:endParaRPr>
          </a:p>
          <a:p>
            <a:pPr marL="539433" lvl="3" indent="-265113" algn="just">
              <a:buSzPct val="95000"/>
            </a:pPr>
            <a:endParaRPr lang="en-US" sz="1900"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r>
              <a:rPr lang="en-IN">
                <a:solidFill>
                  <a:srgbClr val="04617B">
                    <a:shade val="90000"/>
                  </a:srgbClr>
                </a:solidFill>
              </a:rPr>
              <a:t>IIITS: IDA - M2021</a:t>
            </a:r>
            <a:endParaRPr lang="en-IN" dirty="0">
              <a:solidFill>
                <a:srgbClr val="04617B">
                  <a:shade val="90000"/>
                </a:srgbClr>
              </a:solidFill>
            </a:endParaRP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13</a:t>
            </a:fld>
            <a:endParaRPr lang="en-IN" dirty="0">
              <a:solidFill>
                <a:srgbClr val="04617B">
                  <a:shade val="90000"/>
                </a:srgbClr>
              </a:solidFill>
            </a:endParaRPr>
          </a:p>
        </p:txBody>
      </p:sp>
    </p:spTree>
    <p:extLst>
      <p:ext uri="{BB962C8B-B14F-4D97-AF65-F5344CB8AC3E}">
        <p14:creationId xmlns:p14="http://schemas.microsoft.com/office/powerpoint/2010/main" val="39177886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4948" y="260648"/>
            <a:ext cx="8425339" cy="713910"/>
          </a:xfrm>
        </p:spPr>
        <p:txBody>
          <a:bodyPr>
            <a:normAutofit fontScale="90000"/>
          </a:bodyPr>
          <a:lstStyle/>
          <a:p>
            <a:pPr algn="l"/>
            <a:r>
              <a:rPr lang="en-US" sz="4000" dirty="0">
                <a:solidFill>
                  <a:srgbClr val="A50021"/>
                </a:solidFill>
                <a:latin typeface="Times New Roman" pitchFamily="18" charset="0"/>
                <a:cs typeface="Times New Roman" pitchFamily="18" charset="0"/>
              </a:rPr>
              <a:t>Rule of thumbs for means</a:t>
            </a:r>
            <a:endParaRPr lang="en-IN" sz="4000" dirty="0">
              <a:solidFill>
                <a:srgbClr val="A50021"/>
              </a:solidFill>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31846" y="1235020"/>
                <a:ext cx="8425339" cy="5003795"/>
              </a:xfrm>
            </p:spPr>
            <p:txBody>
              <a:bodyPr>
                <a:normAutofit fontScale="77500" lnSpcReduction="20000"/>
              </a:bodyPr>
              <a:lstStyle/>
              <a:p>
                <a:pPr marL="265113" lvl="2" indent="-265113" algn="just">
                  <a:buClr>
                    <a:schemeClr val="accent3"/>
                  </a:buClr>
                  <a:buSzPct val="95000"/>
                </a:pPr>
                <a:r>
                  <a:rPr lang="en-US" sz="2400" dirty="0">
                    <a:latin typeface="Times New Roman" panose="02020603050405020304" pitchFamily="18" charset="0"/>
                    <a:cs typeface="Times New Roman" panose="02020603050405020304" pitchFamily="18" charset="0"/>
                  </a:rPr>
                  <a:t>For arithmetic mean</a:t>
                </a:r>
              </a:p>
              <a:p>
                <a:pPr marL="813753" lvl="4" indent="-265113" algn="just">
                  <a:buSzPct val="95000"/>
                </a:pPr>
                <a:r>
                  <a:rPr lang="en-US" sz="2100" dirty="0">
                    <a:latin typeface="Times New Roman" panose="02020603050405020304" pitchFamily="18" charset="0"/>
                    <a:cs typeface="Times New Roman" panose="02020603050405020304" pitchFamily="18" charset="0"/>
                  </a:rPr>
                  <a:t>Use the </a:t>
                </a:r>
                <a:r>
                  <a:rPr lang="en-US" sz="2100" b="1" dirty="0">
                    <a:latin typeface="Times New Roman" panose="02020603050405020304" pitchFamily="18" charset="0"/>
                    <a:cs typeface="Times New Roman" panose="02020603050405020304" pitchFamily="18" charset="0"/>
                  </a:rPr>
                  <a:t>transformation </a:t>
                </a:r>
                <a:r>
                  <a:rPr lang="en-US" sz="2100" b="1" i="1" dirty="0" err="1">
                    <a:latin typeface="Times New Roman" panose="02020603050405020304" pitchFamily="18" charset="0"/>
                    <a:cs typeface="Times New Roman" panose="02020603050405020304" pitchFamily="18" charset="0"/>
                  </a:rPr>
                  <a:t>y</a:t>
                </a:r>
                <a:r>
                  <a:rPr lang="en-US" sz="2100" b="1" i="1" baseline="-25000" dirty="0" err="1">
                    <a:latin typeface="Times New Roman" panose="02020603050405020304" pitchFamily="18" charset="0"/>
                    <a:cs typeface="Times New Roman" panose="02020603050405020304" pitchFamily="18" charset="0"/>
                  </a:rPr>
                  <a:t>i</a:t>
                </a:r>
                <a:r>
                  <a:rPr lang="en-US" sz="2100" b="1" i="1" dirty="0">
                    <a:latin typeface="Times New Roman" panose="02020603050405020304" pitchFamily="18" charset="0"/>
                    <a:cs typeface="Times New Roman" panose="02020603050405020304" pitchFamily="18" charset="0"/>
                  </a:rPr>
                  <a:t> = x</a:t>
                </a:r>
                <a:r>
                  <a:rPr lang="en-US" sz="2100" b="1" i="1" baseline="-25000" dirty="0">
                    <a:latin typeface="Times New Roman" panose="02020603050405020304" pitchFamily="18" charset="0"/>
                    <a:cs typeface="Times New Roman" panose="02020603050405020304" pitchFamily="18" charset="0"/>
                  </a:rPr>
                  <a:t>i </a:t>
                </a:r>
              </a:p>
              <a:p>
                <a:pPr marL="813753" lvl="4" indent="-265113" algn="just">
                  <a:buSzPct val="95000"/>
                </a:pPr>
                <a:r>
                  <a:rPr lang="en-US" sz="2100" dirty="0">
                    <a:latin typeface="Times New Roman" panose="02020603050405020304" pitchFamily="18" charset="0"/>
                    <a:cs typeface="Times New Roman" panose="02020603050405020304" pitchFamily="18" charset="0"/>
                  </a:rPr>
                  <a:t>Take the arithmetic mean of all </a:t>
                </a:r>
                <a:r>
                  <a:rPr lang="en-US" sz="2100" i="1" dirty="0" err="1">
                    <a:latin typeface="Times New Roman" panose="02020603050405020304" pitchFamily="18" charset="0"/>
                    <a:cs typeface="Times New Roman" panose="02020603050405020304" pitchFamily="18" charset="0"/>
                  </a:rPr>
                  <a:t>y</a:t>
                </a:r>
                <a:r>
                  <a:rPr lang="en-US" sz="2100" i="1" baseline="-25000" dirty="0" err="1">
                    <a:latin typeface="Times New Roman" panose="02020603050405020304" pitchFamily="18" charset="0"/>
                    <a:cs typeface="Times New Roman" panose="02020603050405020304" pitchFamily="18" charset="0"/>
                  </a:rPr>
                  <a:t>i</a:t>
                </a:r>
                <a:r>
                  <a:rPr lang="en-US" sz="2100" i="1" dirty="0">
                    <a:latin typeface="Times New Roman" panose="02020603050405020304" pitchFamily="18" charset="0"/>
                    <a:cs typeface="Times New Roman" panose="02020603050405020304" pitchFamily="18" charset="0"/>
                  </a:rPr>
                  <a:t> s </a:t>
                </a:r>
                <a:r>
                  <a:rPr lang="en-US" sz="2100" dirty="0">
                    <a:latin typeface="Times New Roman" panose="02020603050405020304" pitchFamily="18" charset="0"/>
                    <a:cs typeface="Times New Roman" panose="02020603050405020304" pitchFamily="18" charset="0"/>
                  </a:rPr>
                  <a:t>to get</a:t>
                </a:r>
                <a:r>
                  <a:rPr lang="en-IN" sz="2100" dirty="0">
                    <a:latin typeface="Times New Roman" pitchFamily="18" charset="0"/>
                    <a:cs typeface="Times New Roman" pitchFamily="18" charset="0"/>
                  </a:rPr>
                  <a:t> </a:t>
                </a:r>
                <a14:m>
                  <m:oMath xmlns:m="http://schemas.openxmlformats.org/officeDocument/2006/math">
                    <m:acc>
                      <m:accPr>
                        <m:chr m:val="̅"/>
                        <m:ctrlPr>
                          <a:rPr lang="en-IN" sz="2100" i="1">
                            <a:latin typeface="Cambria Math" panose="02040503050406030204" pitchFamily="18" charset="0"/>
                          </a:rPr>
                        </m:ctrlPr>
                      </m:accPr>
                      <m:e>
                        <m:r>
                          <a:rPr lang="en-IN" sz="2100" i="1">
                            <a:latin typeface="Cambria Math"/>
                          </a:rPr>
                          <m:t>𝑦</m:t>
                        </m:r>
                      </m:e>
                    </m:acc>
                  </m:oMath>
                </a14:m>
                <a:endParaRPr lang="en-US" sz="2100" dirty="0">
                  <a:latin typeface="Times New Roman" panose="02020603050405020304" pitchFamily="18" charset="0"/>
                  <a:cs typeface="Times New Roman" panose="02020603050405020304" pitchFamily="18" charset="0"/>
                </a:endParaRPr>
              </a:p>
              <a:p>
                <a:pPr marL="813753" lvl="4" indent="-265113" algn="just">
                  <a:buSzPct val="95000"/>
                </a:pPr>
                <a:r>
                  <a:rPr lang="en-IN" sz="2100" dirty="0">
                    <a:latin typeface="Times New Roman" pitchFamily="18" charset="0"/>
                    <a:cs typeface="Times New Roman" pitchFamily="18" charset="0"/>
                  </a:rPr>
                  <a:t>Finally, </a:t>
                </a:r>
                <a14:m>
                  <m:oMath xmlns:m="http://schemas.openxmlformats.org/officeDocument/2006/math">
                    <m:acc>
                      <m:accPr>
                        <m:chr m:val="̅"/>
                        <m:ctrlPr>
                          <a:rPr lang="en-IN" sz="2100" i="1">
                            <a:latin typeface="Cambria Math" panose="02040503050406030204" pitchFamily="18" charset="0"/>
                          </a:rPr>
                        </m:ctrlPr>
                      </m:accPr>
                      <m:e>
                        <m:r>
                          <a:rPr lang="en-IN" sz="2100" i="1">
                            <a:latin typeface="Cambria Math"/>
                          </a:rPr>
                          <m:t>𝑥</m:t>
                        </m:r>
                      </m:e>
                    </m:acc>
                    <m:r>
                      <a:rPr lang="en-IN" sz="2100" i="1">
                        <a:latin typeface="Cambria Math"/>
                      </a:rPr>
                      <m:t>=</m:t>
                    </m:r>
                    <m:acc>
                      <m:accPr>
                        <m:chr m:val="̅"/>
                        <m:ctrlPr>
                          <a:rPr lang="en-IN" sz="2100" i="1">
                            <a:latin typeface="Cambria Math" panose="02040503050406030204" pitchFamily="18" charset="0"/>
                          </a:rPr>
                        </m:ctrlPr>
                      </m:accPr>
                      <m:e>
                        <m:r>
                          <a:rPr lang="en-IN" sz="2100" i="1">
                            <a:latin typeface="Cambria Math"/>
                          </a:rPr>
                          <m:t>𝑦</m:t>
                        </m:r>
                      </m:e>
                    </m:acc>
                  </m:oMath>
                </a14:m>
                <a:endParaRPr lang="en-US" sz="1900" dirty="0">
                  <a:latin typeface="Times New Roman" panose="02020603050405020304" pitchFamily="18" charset="0"/>
                  <a:cs typeface="Times New Roman" panose="02020603050405020304" pitchFamily="18" charset="0"/>
                </a:endParaRPr>
              </a:p>
              <a:p>
                <a:pPr marL="813753" lvl="4" indent="-265113" algn="just">
                  <a:buSzPct val="95000"/>
                </a:pPr>
                <a:endParaRPr lang="en-US" sz="1900" dirty="0">
                  <a:latin typeface="Times New Roman" panose="02020603050405020304" pitchFamily="18" charset="0"/>
                  <a:cs typeface="Times New Roman" panose="02020603050405020304" pitchFamily="18" charset="0"/>
                </a:endParaRPr>
              </a:p>
              <a:p>
                <a:pPr marL="265113" lvl="2" indent="-265113" algn="just">
                  <a:buSzPct val="95000"/>
                </a:pPr>
                <a:r>
                  <a:rPr lang="en-US" sz="2400" dirty="0">
                    <a:latin typeface="Times New Roman" panose="02020603050405020304" pitchFamily="18" charset="0"/>
                    <a:cs typeface="Times New Roman" panose="02020603050405020304" pitchFamily="18" charset="0"/>
                  </a:rPr>
                  <a:t>For geometric mean</a:t>
                </a:r>
              </a:p>
              <a:p>
                <a:pPr marL="813753" lvl="4" indent="-265113" algn="just">
                  <a:buSzPct val="95000"/>
                </a:pPr>
                <a:r>
                  <a:rPr lang="en-US" sz="2100" dirty="0">
                    <a:latin typeface="Times New Roman" panose="02020603050405020304" pitchFamily="18" charset="0"/>
                    <a:cs typeface="Times New Roman" panose="02020603050405020304" pitchFamily="18" charset="0"/>
                  </a:rPr>
                  <a:t>Use the </a:t>
                </a:r>
                <a:r>
                  <a:rPr lang="en-US" sz="2100" b="1" dirty="0">
                    <a:latin typeface="Times New Roman" panose="02020603050405020304" pitchFamily="18" charset="0"/>
                    <a:cs typeface="Times New Roman" panose="02020603050405020304" pitchFamily="18" charset="0"/>
                  </a:rPr>
                  <a:t>transformation </a:t>
                </a:r>
                <a14:m>
                  <m:oMath xmlns:m="http://schemas.openxmlformats.org/officeDocument/2006/math">
                    <m:sSub>
                      <m:sSubPr>
                        <m:ctrlPr>
                          <a:rPr lang="en-IN" sz="2100" b="1" i="1">
                            <a:latin typeface="Cambria Math" panose="02040503050406030204" pitchFamily="18" charset="0"/>
                          </a:rPr>
                        </m:ctrlPr>
                      </m:sSubPr>
                      <m:e>
                        <m:r>
                          <a:rPr lang="en-IN" sz="2100" b="1" i="1">
                            <a:latin typeface="Cambria Math"/>
                          </a:rPr>
                          <m:t>𝒚</m:t>
                        </m:r>
                      </m:e>
                      <m:sub>
                        <m:r>
                          <a:rPr lang="en-IN" sz="2100" b="1" i="1">
                            <a:latin typeface="Cambria Math"/>
                          </a:rPr>
                          <m:t>𝒊</m:t>
                        </m:r>
                      </m:sub>
                    </m:sSub>
                    <m:r>
                      <a:rPr lang="en-IN" sz="2100" b="1" i="1">
                        <a:latin typeface="Cambria Math"/>
                      </a:rPr>
                      <m:t>=</m:t>
                    </m:r>
                    <m:r>
                      <a:rPr lang="en-IN" sz="2100" b="1" i="1">
                        <a:latin typeface="Cambria Math"/>
                      </a:rPr>
                      <m:t>𝐥𝐨𝐠</m:t>
                    </m:r>
                    <m:d>
                      <m:dPr>
                        <m:ctrlPr>
                          <a:rPr lang="en-IN" sz="2100" b="1" i="1">
                            <a:latin typeface="Cambria Math" panose="02040503050406030204" pitchFamily="18" charset="0"/>
                          </a:rPr>
                        </m:ctrlPr>
                      </m:dPr>
                      <m:e>
                        <m:sSub>
                          <m:sSubPr>
                            <m:ctrlPr>
                              <a:rPr lang="en-IN" sz="2100" b="1" i="1">
                                <a:latin typeface="Cambria Math" panose="02040503050406030204" pitchFamily="18" charset="0"/>
                              </a:rPr>
                            </m:ctrlPr>
                          </m:sSubPr>
                          <m:e>
                            <m:r>
                              <a:rPr lang="en-IN" sz="2100" b="1" i="1">
                                <a:latin typeface="Cambria Math"/>
                              </a:rPr>
                              <m:t>𝒙</m:t>
                            </m:r>
                          </m:e>
                          <m:sub>
                            <m:r>
                              <a:rPr lang="en-IN" sz="2100" b="1" i="1">
                                <a:latin typeface="Cambria Math"/>
                              </a:rPr>
                              <m:t>𝒊</m:t>
                            </m:r>
                          </m:sub>
                        </m:sSub>
                      </m:e>
                    </m:d>
                  </m:oMath>
                </a14:m>
                <a:endParaRPr lang="en-US" sz="2100" b="1" dirty="0">
                  <a:latin typeface="Times New Roman" panose="02020603050405020304" pitchFamily="18" charset="0"/>
                </a:endParaRPr>
              </a:p>
              <a:p>
                <a:pPr marL="813753" lvl="4" indent="-265113" algn="just">
                  <a:buSzPct val="95000"/>
                </a:pPr>
                <a:r>
                  <a:rPr lang="en-US" sz="2100" dirty="0">
                    <a:latin typeface="Times New Roman" panose="02020603050405020304" pitchFamily="18" charset="0"/>
                    <a:cs typeface="Times New Roman" panose="02020603050405020304" pitchFamily="18" charset="0"/>
                  </a:rPr>
                  <a:t>Take the arithmetic mean of all </a:t>
                </a:r>
                <a:r>
                  <a:rPr lang="en-US" sz="2100" i="1" dirty="0" err="1">
                    <a:latin typeface="Times New Roman" panose="02020603050405020304" pitchFamily="18" charset="0"/>
                    <a:cs typeface="Times New Roman" panose="02020603050405020304" pitchFamily="18" charset="0"/>
                  </a:rPr>
                  <a:t>y</a:t>
                </a:r>
                <a:r>
                  <a:rPr lang="en-US" sz="2100" i="1" baseline="-25000" dirty="0" err="1">
                    <a:latin typeface="Times New Roman" panose="02020603050405020304" pitchFamily="18" charset="0"/>
                    <a:cs typeface="Times New Roman" panose="02020603050405020304" pitchFamily="18" charset="0"/>
                  </a:rPr>
                  <a:t>i</a:t>
                </a:r>
                <a:r>
                  <a:rPr lang="en-US" sz="2100" i="1" dirty="0">
                    <a:latin typeface="Times New Roman" panose="02020603050405020304" pitchFamily="18" charset="0"/>
                    <a:cs typeface="Times New Roman" panose="02020603050405020304" pitchFamily="18" charset="0"/>
                  </a:rPr>
                  <a:t> s </a:t>
                </a:r>
                <a:r>
                  <a:rPr lang="en-US" sz="2100" dirty="0">
                    <a:latin typeface="Times New Roman" panose="02020603050405020304" pitchFamily="18" charset="0"/>
                    <a:cs typeface="Times New Roman" panose="02020603050405020304" pitchFamily="18" charset="0"/>
                  </a:rPr>
                  <a:t>to get</a:t>
                </a:r>
                <a:r>
                  <a:rPr lang="en-IN" sz="2100" dirty="0"/>
                  <a:t> </a:t>
                </a:r>
                <a14:m>
                  <m:oMath xmlns:m="http://schemas.openxmlformats.org/officeDocument/2006/math">
                    <m:acc>
                      <m:accPr>
                        <m:chr m:val="̅"/>
                        <m:ctrlPr>
                          <a:rPr lang="en-IN" sz="2100" i="1">
                            <a:latin typeface="Cambria Math" panose="02040503050406030204" pitchFamily="18" charset="0"/>
                          </a:rPr>
                        </m:ctrlPr>
                      </m:accPr>
                      <m:e>
                        <m:r>
                          <a:rPr lang="en-IN" sz="2100" i="1">
                            <a:latin typeface="Cambria Math"/>
                          </a:rPr>
                          <m:t>𝑦</m:t>
                        </m:r>
                      </m:e>
                    </m:acc>
                  </m:oMath>
                </a14:m>
                <a:endParaRPr lang="en-US" sz="2100" dirty="0"/>
              </a:p>
              <a:p>
                <a:pPr marL="813753" lvl="4" indent="-265113" algn="just">
                  <a:buSzPct val="95000"/>
                </a:pPr>
                <a:r>
                  <a:rPr lang="en-IN" sz="2100" dirty="0"/>
                  <a:t>Finally, </a:t>
                </a:r>
                <a14:m>
                  <m:oMath xmlns:m="http://schemas.openxmlformats.org/officeDocument/2006/math">
                    <m:acc>
                      <m:accPr>
                        <m:chr m:val="̂"/>
                        <m:ctrlPr>
                          <a:rPr lang="en-IN" sz="2100" b="1" i="1">
                            <a:latin typeface="Cambria Math" panose="02040503050406030204" pitchFamily="18" charset="0"/>
                          </a:rPr>
                        </m:ctrlPr>
                      </m:accPr>
                      <m:e>
                        <m:r>
                          <a:rPr lang="en-IN" sz="2100" b="1" i="1">
                            <a:latin typeface="Cambria Math"/>
                          </a:rPr>
                          <m:t>𝒙</m:t>
                        </m:r>
                      </m:e>
                    </m:acc>
                    <m:r>
                      <a:rPr lang="en-IN" sz="2100" b="1" i="1">
                        <a:latin typeface="Cambria Math"/>
                      </a:rPr>
                      <m:t>=</m:t>
                    </m:r>
                    <m:sSup>
                      <m:sSupPr>
                        <m:ctrlPr>
                          <a:rPr lang="en-IN" sz="2100" b="1" i="1">
                            <a:latin typeface="Cambria Math" panose="02040503050406030204" pitchFamily="18" charset="0"/>
                          </a:rPr>
                        </m:ctrlPr>
                      </m:sSupPr>
                      <m:e>
                        <m:r>
                          <a:rPr lang="en-IN" sz="2100" b="1" i="1">
                            <a:latin typeface="Cambria Math"/>
                          </a:rPr>
                          <m:t>𝒆</m:t>
                        </m:r>
                      </m:e>
                      <m:sup>
                        <m:acc>
                          <m:accPr>
                            <m:chr m:val="̅"/>
                            <m:ctrlPr>
                              <a:rPr lang="en-IN" sz="2100" b="1" i="1">
                                <a:latin typeface="Cambria Math" panose="02040503050406030204" pitchFamily="18" charset="0"/>
                              </a:rPr>
                            </m:ctrlPr>
                          </m:accPr>
                          <m:e>
                            <m:r>
                              <a:rPr lang="en-IN" sz="2100" b="1" i="1">
                                <a:latin typeface="Cambria Math"/>
                              </a:rPr>
                              <m:t>𝒚</m:t>
                            </m:r>
                          </m:e>
                        </m:acc>
                      </m:sup>
                    </m:sSup>
                  </m:oMath>
                </a14:m>
                <a:endParaRPr lang="en-IN" sz="2100" b="1" dirty="0"/>
              </a:p>
              <a:p>
                <a:pPr marL="548640" lvl="4" indent="0" algn="just">
                  <a:buSzPct val="95000"/>
                  <a:buNone/>
                </a:pPr>
                <a:endParaRPr lang="en-IN" sz="1800" dirty="0"/>
              </a:p>
              <a:p>
                <a:pPr marL="265113" lvl="2" indent="-265113" algn="just">
                  <a:buSzPct val="95000"/>
                </a:pPr>
                <a:r>
                  <a:rPr lang="en-US" sz="2600" dirty="0">
                    <a:latin typeface="Times New Roman" panose="02020603050405020304" pitchFamily="18" charset="0"/>
                    <a:cs typeface="Times New Roman" panose="02020603050405020304" pitchFamily="18" charset="0"/>
                  </a:rPr>
                  <a:t>For harmonic mean</a:t>
                </a:r>
              </a:p>
              <a:p>
                <a:pPr lvl="2"/>
                <a:r>
                  <a:rPr lang="en-US" sz="2300" dirty="0">
                    <a:latin typeface="Times New Roman" panose="02020603050405020304" pitchFamily="18" charset="0"/>
                    <a:cs typeface="Times New Roman" panose="02020603050405020304" pitchFamily="18" charset="0"/>
                  </a:rPr>
                  <a:t>Use the </a:t>
                </a:r>
                <a:r>
                  <a:rPr lang="en-US" sz="2300" b="1" dirty="0">
                    <a:latin typeface="Times New Roman" panose="02020603050405020304" pitchFamily="18" charset="0"/>
                    <a:cs typeface="Times New Roman" panose="02020603050405020304" pitchFamily="18" charset="0"/>
                  </a:rPr>
                  <a:t>transformation </a:t>
                </a:r>
                <a14:m>
                  <m:oMath xmlns:m="http://schemas.openxmlformats.org/officeDocument/2006/math">
                    <m:sSub>
                      <m:sSubPr>
                        <m:ctrlPr>
                          <a:rPr lang="en-IN" sz="2300" b="1" i="1">
                            <a:latin typeface="Cambria Math" panose="02040503050406030204" pitchFamily="18" charset="0"/>
                          </a:rPr>
                        </m:ctrlPr>
                      </m:sSubPr>
                      <m:e>
                        <m:r>
                          <a:rPr lang="en-IN" sz="2300" b="1" i="1">
                            <a:latin typeface="Cambria Math"/>
                          </a:rPr>
                          <m:t>𝒚</m:t>
                        </m:r>
                      </m:e>
                      <m:sub>
                        <m:r>
                          <a:rPr lang="en-IN" sz="2300" b="1" i="1">
                            <a:latin typeface="Cambria Math"/>
                          </a:rPr>
                          <m:t>𝒊</m:t>
                        </m:r>
                      </m:sub>
                    </m:sSub>
                    <m:r>
                      <a:rPr lang="en-IN" sz="2300" b="1" i="1">
                        <a:latin typeface="Cambria Math"/>
                      </a:rPr>
                      <m:t>=</m:t>
                    </m:r>
                    <m:f>
                      <m:fPr>
                        <m:ctrlPr>
                          <a:rPr lang="en-IN" sz="2300" b="1" i="1">
                            <a:latin typeface="Cambria Math" panose="02040503050406030204" pitchFamily="18" charset="0"/>
                          </a:rPr>
                        </m:ctrlPr>
                      </m:fPr>
                      <m:num>
                        <m:r>
                          <a:rPr lang="en-IN" sz="2300" b="1" i="1">
                            <a:latin typeface="Cambria Math"/>
                          </a:rPr>
                          <m:t>𝟏</m:t>
                        </m:r>
                      </m:num>
                      <m:den>
                        <m:sSub>
                          <m:sSubPr>
                            <m:ctrlPr>
                              <a:rPr lang="en-IN" sz="2300" b="1" i="1">
                                <a:latin typeface="Cambria Math" panose="02040503050406030204" pitchFamily="18" charset="0"/>
                              </a:rPr>
                            </m:ctrlPr>
                          </m:sSubPr>
                          <m:e>
                            <m:r>
                              <a:rPr lang="en-IN" sz="2300" b="1" i="1">
                                <a:latin typeface="Cambria Math"/>
                              </a:rPr>
                              <m:t>𝒙</m:t>
                            </m:r>
                          </m:e>
                          <m:sub>
                            <m:r>
                              <a:rPr lang="en-IN" sz="2300" b="1" i="1">
                                <a:latin typeface="Cambria Math"/>
                              </a:rPr>
                              <m:t>𝒊</m:t>
                            </m:r>
                          </m:sub>
                        </m:sSub>
                      </m:den>
                    </m:f>
                  </m:oMath>
                </a14:m>
                <a:endParaRPr lang="en-IN" sz="2300" b="1" dirty="0">
                  <a:latin typeface="Times New Roman" pitchFamily="18" charset="0"/>
                  <a:cs typeface="Times New Roman" pitchFamily="18" charset="0"/>
                </a:endParaRPr>
              </a:p>
              <a:p>
                <a:pPr lvl="2"/>
                <a:r>
                  <a:rPr lang="en-US" sz="2300" dirty="0">
                    <a:latin typeface="Times New Roman" panose="02020603050405020304" pitchFamily="18" charset="0"/>
                    <a:cs typeface="Times New Roman" panose="02020603050405020304" pitchFamily="18" charset="0"/>
                  </a:rPr>
                  <a:t>Take the arithmetic mean of all </a:t>
                </a:r>
                <a:r>
                  <a:rPr lang="en-US" sz="2300" i="1" dirty="0" err="1">
                    <a:latin typeface="Times New Roman" panose="02020603050405020304" pitchFamily="18" charset="0"/>
                    <a:cs typeface="Times New Roman" panose="02020603050405020304" pitchFamily="18" charset="0"/>
                  </a:rPr>
                  <a:t>y</a:t>
                </a:r>
                <a:r>
                  <a:rPr lang="en-US" sz="2300" i="1" baseline="-25000" dirty="0" err="1">
                    <a:latin typeface="Times New Roman" panose="02020603050405020304" pitchFamily="18" charset="0"/>
                    <a:cs typeface="Times New Roman" panose="02020603050405020304" pitchFamily="18" charset="0"/>
                  </a:rPr>
                  <a:t>i</a:t>
                </a:r>
                <a:r>
                  <a:rPr lang="en-US" sz="2300" i="1" dirty="0">
                    <a:latin typeface="Times New Roman" panose="02020603050405020304" pitchFamily="18" charset="0"/>
                    <a:cs typeface="Times New Roman" panose="02020603050405020304" pitchFamily="18" charset="0"/>
                  </a:rPr>
                  <a:t> s </a:t>
                </a:r>
                <a:r>
                  <a:rPr lang="en-US" sz="2300" dirty="0">
                    <a:latin typeface="Times New Roman" panose="02020603050405020304" pitchFamily="18" charset="0"/>
                    <a:cs typeface="Times New Roman" panose="02020603050405020304" pitchFamily="18" charset="0"/>
                  </a:rPr>
                  <a:t>to get</a:t>
                </a:r>
                <a:r>
                  <a:rPr lang="en-IN" sz="2300" dirty="0">
                    <a:latin typeface="Times New Roman" pitchFamily="18" charset="0"/>
                    <a:cs typeface="Times New Roman" pitchFamily="18" charset="0"/>
                  </a:rPr>
                  <a:t> </a:t>
                </a:r>
                <a14:m>
                  <m:oMath xmlns:m="http://schemas.openxmlformats.org/officeDocument/2006/math">
                    <m:acc>
                      <m:accPr>
                        <m:chr m:val="̅"/>
                        <m:ctrlPr>
                          <a:rPr lang="en-IN" sz="2300" i="1">
                            <a:latin typeface="Cambria Math" panose="02040503050406030204" pitchFamily="18" charset="0"/>
                          </a:rPr>
                        </m:ctrlPr>
                      </m:accPr>
                      <m:e>
                        <m:r>
                          <a:rPr lang="en-IN" sz="2300" i="1">
                            <a:latin typeface="Cambria Math"/>
                          </a:rPr>
                          <m:t>𝑦</m:t>
                        </m:r>
                      </m:e>
                    </m:acc>
                  </m:oMath>
                </a14:m>
                <a:endParaRPr lang="en-US" sz="2300" dirty="0">
                  <a:latin typeface="Times New Roman" panose="02020603050405020304" pitchFamily="18" charset="0"/>
                  <a:cs typeface="Times New Roman" panose="02020603050405020304" pitchFamily="18" charset="0"/>
                </a:endParaRPr>
              </a:p>
              <a:p>
                <a:pPr lvl="2"/>
                <a:r>
                  <a:rPr lang="en-IN" sz="2300" dirty="0">
                    <a:latin typeface="Times New Roman" pitchFamily="18" charset="0"/>
                    <a:cs typeface="Times New Roman" pitchFamily="18" charset="0"/>
                  </a:rPr>
                  <a:t>Finally</a:t>
                </a:r>
                <a:r>
                  <a:rPr lang="en-IN" sz="2300" b="1" dirty="0">
                    <a:latin typeface="Times New Roman" pitchFamily="18" charset="0"/>
                    <a:cs typeface="Times New Roman" pitchFamily="18" charset="0"/>
                  </a:rPr>
                  <a:t>,</a:t>
                </a:r>
                <a14:m>
                  <m:oMath xmlns:m="http://schemas.openxmlformats.org/officeDocument/2006/math">
                    <m:acc>
                      <m:accPr>
                        <m:chr m:val="̃"/>
                        <m:ctrlPr>
                          <a:rPr lang="en-IN" sz="2300" b="1" i="1">
                            <a:latin typeface="Cambria Math" panose="02040503050406030204" pitchFamily="18" charset="0"/>
                          </a:rPr>
                        </m:ctrlPr>
                      </m:accPr>
                      <m:e>
                        <m:r>
                          <a:rPr lang="en-US" sz="2300" b="1" i="1" smtClean="0">
                            <a:latin typeface="Cambria Math"/>
                          </a:rPr>
                          <m:t> </m:t>
                        </m:r>
                        <m:r>
                          <a:rPr lang="en-IN" sz="2300" b="1" i="1">
                            <a:latin typeface="Cambria Math"/>
                          </a:rPr>
                          <m:t>𝒙</m:t>
                        </m:r>
                      </m:e>
                    </m:acc>
                    <m:r>
                      <a:rPr lang="en-IN" sz="2300" b="1" i="1">
                        <a:latin typeface="Cambria Math"/>
                      </a:rPr>
                      <m:t>=</m:t>
                    </m:r>
                    <m:f>
                      <m:fPr>
                        <m:ctrlPr>
                          <a:rPr lang="en-IN" sz="2300" b="1" i="1">
                            <a:latin typeface="Cambria Math" panose="02040503050406030204" pitchFamily="18" charset="0"/>
                          </a:rPr>
                        </m:ctrlPr>
                      </m:fPr>
                      <m:num>
                        <m:r>
                          <a:rPr lang="en-IN" sz="2300" b="1" i="1">
                            <a:latin typeface="Cambria Math"/>
                          </a:rPr>
                          <m:t>𝟏</m:t>
                        </m:r>
                      </m:num>
                      <m:den>
                        <m:acc>
                          <m:accPr>
                            <m:chr m:val="̅"/>
                            <m:ctrlPr>
                              <a:rPr lang="en-IN" sz="2300" b="1" i="1">
                                <a:latin typeface="Cambria Math" panose="02040503050406030204" pitchFamily="18" charset="0"/>
                              </a:rPr>
                            </m:ctrlPr>
                          </m:accPr>
                          <m:e>
                            <m:r>
                              <a:rPr lang="en-IN" sz="2300" b="1" i="1">
                                <a:latin typeface="Cambria Math"/>
                              </a:rPr>
                              <m:t>𝒚</m:t>
                            </m:r>
                          </m:e>
                        </m:acc>
                      </m:den>
                    </m:f>
                  </m:oMath>
                </a14:m>
                <a:endParaRPr lang="en-IN" sz="2300" b="1" dirty="0">
                  <a:latin typeface="Times New Roman" pitchFamily="18" charset="0"/>
                  <a:cs typeface="Times New Roman" pitchFamily="18" charset="0"/>
                </a:endParaRPr>
              </a:p>
              <a:p>
                <a:pPr lvl="2"/>
                <a:endParaRPr lang="en-IN" sz="2300" b="1" dirty="0">
                  <a:latin typeface="Times New Roman" pitchFamily="18" charset="0"/>
                  <a:cs typeface="Times New Roman" pitchFamily="18" charset="0"/>
                </a:endParaRPr>
              </a:p>
              <a:p>
                <a:pPr marL="265113" lvl="2" indent="-265113" algn="just">
                  <a:buSzPct val="95000"/>
                </a:pPr>
                <a:endParaRPr lang="en-US" dirty="0">
                  <a:latin typeface="Times New Roman" panose="02020603050405020304" pitchFamily="18"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31846" y="1235020"/>
                <a:ext cx="8425339" cy="5003795"/>
              </a:xfrm>
              <a:blipFill>
                <a:blip r:embed="rId2"/>
                <a:stretch>
                  <a:fillRect l="-452" t="-1519"/>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IN">
                <a:solidFill>
                  <a:srgbClr val="04617B">
                    <a:shade val="90000"/>
                  </a:srgbClr>
                </a:solidFill>
              </a:rPr>
              <a:t>IIITS: IDA - M2021</a:t>
            </a:r>
            <a:endParaRPr lang="en-IN" dirty="0">
              <a:solidFill>
                <a:srgbClr val="04617B">
                  <a:shade val="90000"/>
                </a:srgbClr>
              </a:solidFill>
            </a:endParaRP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14</a:t>
            </a:fld>
            <a:endParaRPr lang="en-IN" dirty="0">
              <a:solidFill>
                <a:srgbClr val="04617B">
                  <a:shade val="90000"/>
                </a:srgbClr>
              </a:solidFill>
            </a:endParaRPr>
          </a:p>
        </p:txBody>
      </p:sp>
    </p:spTree>
    <p:extLst>
      <p:ext uri="{BB962C8B-B14F-4D97-AF65-F5344CB8AC3E}">
        <p14:creationId xmlns:p14="http://schemas.microsoft.com/office/powerpoint/2010/main" val="2077324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3510153" y="2733297"/>
            <a:ext cx="2610998" cy="484742"/>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IN">
              <a:solidFill>
                <a:schemeClr val="tx1"/>
              </a:solidFill>
            </a:endParaRPr>
          </a:p>
        </p:txBody>
      </p:sp>
      <p:sp>
        <p:nvSpPr>
          <p:cNvPr id="2" name="Title 1"/>
          <p:cNvSpPr>
            <a:spLocks noGrp="1"/>
          </p:cNvSpPr>
          <p:nvPr>
            <p:ph type="title"/>
          </p:nvPr>
        </p:nvSpPr>
        <p:spPr>
          <a:xfrm>
            <a:off x="404948" y="260648"/>
            <a:ext cx="8425339" cy="1143000"/>
          </a:xfrm>
        </p:spPr>
        <p:txBody>
          <a:bodyPr>
            <a:normAutofit fontScale="90000"/>
          </a:bodyPr>
          <a:lstStyle/>
          <a:p>
            <a:pPr algn="l"/>
            <a:r>
              <a:rPr lang="en-US" sz="4000" dirty="0">
                <a:solidFill>
                  <a:srgbClr val="A50021"/>
                </a:solidFill>
                <a:latin typeface="Times New Roman" pitchFamily="18" charset="0"/>
                <a:cs typeface="Times New Roman" pitchFamily="18" charset="0"/>
              </a:rPr>
              <a:t>Relationship among means</a:t>
            </a:r>
            <a:endParaRPr lang="en-IN" sz="4000" dirty="0">
              <a:solidFill>
                <a:srgbClr val="A50021"/>
              </a:solidFill>
              <a:latin typeface="Times New Roman" pitchFamily="18" charset="0"/>
              <a:cs typeface="Times New Roman" pitchFamily="18" charset="0"/>
            </a:endParaRPr>
          </a:p>
        </p:txBody>
      </p:sp>
      <p:sp>
        <p:nvSpPr>
          <p:cNvPr id="3" name="Content Placeholder 2"/>
          <p:cNvSpPr>
            <a:spLocks noGrp="1"/>
          </p:cNvSpPr>
          <p:nvPr>
            <p:ph idx="1"/>
          </p:nvPr>
        </p:nvSpPr>
        <p:spPr>
          <a:xfrm>
            <a:off x="1677350" y="1848569"/>
            <a:ext cx="6078983" cy="2254199"/>
          </a:xfrm>
        </p:spPr>
        <p:txBody>
          <a:bodyPr>
            <a:normAutofit/>
          </a:bodyPr>
          <a:lstStyle/>
          <a:p>
            <a:pPr marL="265113" lvl="2" indent="-265113" algn="just">
              <a:buClr>
                <a:schemeClr val="accent3"/>
              </a:buClr>
              <a:buSzPct val="95000"/>
            </a:pPr>
            <a:r>
              <a:rPr lang="en-IN" sz="2000" dirty="0">
                <a:latin typeface="Times New Roman" panose="02020603050405020304" pitchFamily="18" charset="0"/>
                <a:cs typeface="Times New Roman" panose="02020603050405020304" pitchFamily="18" charset="0"/>
              </a:rPr>
              <a:t>A simple inequality exists between the three means related summary measure as</a:t>
            </a:r>
          </a:p>
          <a:p>
            <a:pPr marL="0" lvl="2" indent="0" algn="ctr">
              <a:lnSpc>
                <a:spcPct val="200000"/>
              </a:lnSpc>
              <a:buClr>
                <a:schemeClr val="accent3"/>
              </a:buClr>
              <a:buSzPct val="95000"/>
              <a:buNone/>
            </a:pPr>
            <a:r>
              <a:rPr lang="en-IN" sz="2000" dirty="0">
                <a:solidFill>
                  <a:schemeClr val="tx1"/>
                </a:solidFill>
                <a:latin typeface="Times New Roman" panose="02020603050405020304" pitchFamily="18" charset="0"/>
                <a:cs typeface="Times New Roman" panose="02020603050405020304" pitchFamily="18" charset="0"/>
              </a:rPr>
              <a:t>AM ≥ GM ≥ HM</a:t>
            </a:r>
          </a:p>
          <a:p>
            <a:pPr marL="265113" lvl="2" indent="-265113" algn="just">
              <a:buClr>
                <a:schemeClr val="accent3"/>
              </a:buClr>
              <a:buSzPct val="95000"/>
            </a:pPr>
            <a:endParaRPr lang="en-US" sz="2000"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r>
              <a:rPr lang="en-IN">
                <a:solidFill>
                  <a:srgbClr val="04617B">
                    <a:shade val="90000"/>
                  </a:srgbClr>
                </a:solidFill>
              </a:rPr>
              <a:t>IIITS: IDA - M2021</a:t>
            </a:r>
            <a:endParaRPr lang="en-IN" dirty="0">
              <a:solidFill>
                <a:srgbClr val="04617B">
                  <a:shade val="90000"/>
                </a:srgbClr>
              </a:solidFill>
            </a:endParaRP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15</a:t>
            </a:fld>
            <a:endParaRPr lang="en-IN" dirty="0">
              <a:solidFill>
                <a:srgbClr val="04617B">
                  <a:shade val="90000"/>
                </a:srgbClr>
              </a:solidFill>
            </a:endParaRPr>
          </a:p>
        </p:txBody>
      </p:sp>
    </p:spTree>
    <p:extLst>
      <p:ext uri="{BB962C8B-B14F-4D97-AF65-F5344CB8AC3E}">
        <p14:creationId xmlns:p14="http://schemas.microsoft.com/office/powerpoint/2010/main" val="19485042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4948" y="260648"/>
            <a:ext cx="8425339" cy="889972"/>
          </a:xfrm>
        </p:spPr>
        <p:txBody>
          <a:bodyPr>
            <a:normAutofit fontScale="90000"/>
          </a:bodyPr>
          <a:lstStyle/>
          <a:p>
            <a:pPr algn="l"/>
            <a:r>
              <a:rPr lang="en-US" sz="4000" dirty="0">
                <a:solidFill>
                  <a:srgbClr val="A50021"/>
                </a:solidFill>
                <a:latin typeface="Times New Roman" pitchFamily="18" charset="0"/>
                <a:cs typeface="Times New Roman" pitchFamily="18" charset="0"/>
              </a:rPr>
              <a:t>Median of a sample</a:t>
            </a:r>
            <a:endParaRPr lang="en-IN" sz="4000" dirty="0">
              <a:solidFill>
                <a:srgbClr val="A50021"/>
              </a:solidFill>
              <a:latin typeface="Times New Roman" pitchFamily="18" charset="0"/>
              <a:cs typeface="Times New Roman" pitchFamily="18" charset="0"/>
            </a:endParaRPr>
          </a:p>
        </p:txBody>
      </p:sp>
      <p:sp>
        <p:nvSpPr>
          <p:cNvPr id="4" name="Date Placeholder 3"/>
          <p:cNvSpPr>
            <a:spLocks noGrp="1"/>
          </p:cNvSpPr>
          <p:nvPr>
            <p:ph type="dt" sz="half" idx="10"/>
          </p:nvPr>
        </p:nvSpPr>
        <p:spPr/>
        <p:txBody>
          <a:bodyPr/>
          <a:lstStyle/>
          <a:p>
            <a:r>
              <a:rPr lang="en-IN">
                <a:solidFill>
                  <a:srgbClr val="04617B">
                    <a:shade val="90000"/>
                  </a:srgbClr>
                </a:solidFill>
              </a:rPr>
              <a:t>IIITS: IDA - M2021</a:t>
            </a:r>
            <a:endParaRPr lang="en-IN" dirty="0">
              <a:solidFill>
                <a:srgbClr val="04617B">
                  <a:shade val="90000"/>
                </a:srgbClr>
              </a:solidFill>
            </a:endParaRP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16</a:t>
            </a:fld>
            <a:endParaRPr lang="en-IN" dirty="0">
              <a:solidFill>
                <a:srgbClr val="04617B">
                  <a:shade val="90000"/>
                </a:srgbClr>
              </a:solidFill>
            </a:endParaRPr>
          </a:p>
        </p:txBody>
      </p:sp>
      <mc:AlternateContent xmlns:mc="http://schemas.openxmlformats.org/markup-compatibility/2006" xmlns:a14="http://schemas.microsoft.com/office/drawing/2010/main">
        <mc:Choice Requires="a14">
          <p:sp>
            <p:nvSpPr>
              <p:cNvPr id="7" name="Rectangle 6"/>
              <p:cNvSpPr/>
              <p:nvPr/>
            </p:nvSpPr>
            <p:spPr>
              <a:xfrm>
                <a:off x="568960" y="1449825"/>
                <a:ext cx="7734300" cy="3602235"/>
              </a:xfrm>
              <a:prstGeom prst="rect">
                <a:avLst/>
              </a:prstGeom>
              <a:gradFill flip="none" rotWithShape="1">
                <a:gsLst>
                  <a:gs pos="0">
                    <a:srgbClr val="8488C4"/>
                  </a:gs>
                  <a:gs pos="53000">
                    <a:srgbClr val="D4DEFF"/>
                  </a:gs>
                  <a:gs pos="83000">
                    <a:srgbClr val="D4DEFF"/>
                  </a:gs>
                  <a:gs pos="100000">
                    <a:srgbClr val="96AB94"/>
                  </a:gs>
                </a:gsLst>
                <a:lin ang="5400000" scaled="0"/>
                <a:tileRect/>
              </a:gradFill>
              <a:effectLst>
                <a:glow rad="63500">
                  <a:schemeClr val="accent2">
                    <a:satMod val="175000"/>
                    <a:alpha val="40000"/>
                  </a:schemeClr>
                </a:glo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dirty="0">
                  <a:solidFill>
                    <a:prstClr val="black"/>
                  </a:solidFill>
                </a:endParaRPr>
              </a:p>
              <a:p>
                <a:pPr algn="just"/>
                <a:endParaRPr lang="en-US" dirty="0">
                  <a:solidFill>
                    <a:prstClr val="black"/>
                  </a:solidFill>
                </a:endParaRPr>
              </a:p>
              <a:p>
                <a:pPr marL="274320" lvl="1" indent="-274320" algn="just">
                  <a:buClr>
                    <a:schemeClr val="accent3"/>
                  </a:buClr>
                  <a:buSzPct val="95000"/>
                </a:pPr>
                <a:r>
                  <a:rPr lang="en-IN" sz="2000" dirty="0">
                    <a:solidFill>
                      <a:schemeClr val="tx1"/>
                    </a:solidFill>
                    <a:latin typeface="Times New Roman" panose="02020603050405020304" pitchFamily="18" charset="0"/>
                    <a:cs typeface="Times New Roman" panose="02020603050405020304" pitchFamily="18" charset="0"/>
                  </a:rPr>
                  <a:t>Median of a sample is the middle value when the data are arranged in increasing (</a:t>
                </a:r>
                <a:r>
                  <a:rPr lang="en-IN" sz="2000" i="1" dirty="0">
                    <a:solidFill>
                      <a:schemeClr val="tx1"/>
                    </a:solidFill>
                    <a:latin typeface="Times New Roman" panose="02020603050405020304" pitchFamily="18" charset="0"/>
                    <a:cs typeface="Times New Roman" panose="02020603050405020304" pitchFamily="18" charset="0"/>
                  </a:rPr>
                  <a:t>or decreasing</a:t>
                </a:r>
                <a:r>
                  <a:rPr lang="en-IN" sz="2000" dirty="0">
                    <a:solidFill>
                      <a:schemeClr val="tx1"/>
                    </a:solidFill>
                    <a:latin typeface="Times New Roman" panose="02020603050405020304" pitchFamily="18" charset="0"/>
                    <a:cs typeface="Times New Roman" panose="02020603050405020304" pitchFamily="18" charset="0"/>
                  </a:rPr>
                  <a:t>) order. Symbolically, </a:t>
                </a:r>
                <a:endParaRPr lang="en-US" sz="2000" b="1" i="1" dirty="0">
                  <a:solidFill>
                    <a:schemeClr val="tx1"/>
                  </a:solidFill>
                  <a:latin typeface="Times New Roman" panose="02020603050405020304" pitchFamily="18" charset="0"/>
                  <a:cs typeface="Times New Roman" panose="02020603050405020304" pitchFamily="18" charset="0"/>
                </a:endParaRPr>
              </a:p>
              <a:p>
                <a:pPr marL="0" lvl="2" indent="0" algn="ctr">
                  <a:buClr>
                    <a:schemeClr val="accent3"/>
                  </a:buClr>
                  <a:buSzPct val="95000"/>
                  <a:buNone/>
                </a:pPr>
                <a:endParaRPr lang="en-US" sz="2400" b="1" i="1" dirty="0">
                  <a:solidFill>
                    <a:schemeClr val="tx1"/>
                  </a:solidFill>
                  <a:latin typeface="Cambria Math" panose="02040503050406030204" pitchFamily="18" charset="0"/>
                  <a:cs typeface="Times New Roman" panose="02020603050405020304" pitchFamily="18" charset="0"/>
                </a:endParaRPr>
              </a:p>
              <a:p>
                <a:pPr marL="0" lvl="2" indent="0" algn="ctr">
                  <a:buClr>
                    <a:schemeClr val="accent3"/>
                  </a:buClr>
                  <a:buSzPct val="95000"/>
                  <a:buNone/>
                </a:pPr>
                <a14:m>
                  <m:oMathPara xmlns:m="http://schemas.openxmlformats.org/officeDocument/2006/math">
                    <m:oMathParaPr>
                      <m:jc m:val="centerGroup"/>
                    </m:oMathParaPr>
                    <m:oMath xmlns:m="http://schemas.openxmlformats.org/officeDocument/2006/math">
                      <m:acc>
                        <m:accPr>
                          <m:chr m:val="̂"/>
                          <m:ctrlPr>
                            <a:rPr lang="en-US" sz="2400" b="1" i="1">
                              <a:solidFill>
                                <a:schemeClr val="tx1"/>
                              </a:solidFill>
                              <a:latin typeface="Cambria Math" panose="02040503050406030204" pitchFamily="18" charset="0"/>
                              <a:cs typeface="Times New Roman" panose="02020603050405020304" pitchFamily="18" charset="0"/>
                            </a:rPr>
                          </m:ctrlPr>
                        </m:accPr>
                        <m:e>
                          <m:r>
                            <a:rPr lang="en-IN" sz="2400" b="1" i="1">
                              <a:solidFill>
                                <a:schemeClr val="tx1"/>
                              </a:solidFill>
                              <a:latin typeface="Cambria Math" panose="02040503050406030204" pitchFamily="18" charset="0"/>
                              <a:cs typeface="Times New Roman" panose="02020603050405020304" pitchFamily="18" charset="0"/>
                            </a:rPr>
                            <m:t>𝒙</m:t>
                          </m:r>
                        </m:e>
                      </m:acc>
                      <m:r>
                        <a:rPr lang="en-IN" sz="2400" b="1" i="1">
                          <a:solidFill>
                            <a:schemeClr val="tx1"/>
                          </a:solidFill>
                          <a:latin typeface="Cambria Math" panose="02040503050406030204" pitchFamily="18" charset="0"/>
                          <a:cs typeface="Times New Roman" panose="02020603050405020304" pitchFamily="18" charset="0"/>
                        </a:rPr>
                        <m:t>= </m:t>
                      </m:r>
                      <m:d>
                        <m:dPr>
                          <m:begChr m:val="{"/>
                          <m:endChr m:val=""/>
                          <m:ctrlPr>
                            <a:rPr lang="en-IN" sz="2400" b="1" i="1">
                              <a:solidFill>
                                <a:schemeClr val="tx1"/>
                              </a:solidFill>
                              <a:latin typeface="Cambria Math" panose="02040503050406030204" pitchFamily="18" charset="0"/>
                              <a:cs typeface="Times New Roman" panose="02020603050405020304" pitchFamily="18" charset="0"/>
                            </a:rPr>
                          </m:ctrlPr>
                        </m:dPr>
                        <m:e>
                          <m:eqArr>
                            <m:eqArrPr>
                              <m:ctrlPr>
                                <a:rPr lang="en-IN" sz="2400" b="1" i="1">
                                  <a:solidFill>
                                    <a:schemeClr val="tx1"/>
                                  </a:solidFill>
                                  <a:latin typeface="Cambria Math" panose="02040503050406030204" pitchFamily="18" charset="0"/>
                                  <a:cs typeface="Times New Roman" panose="02020603050405020304" pitchFamily="18" charset="0"/>
                                </a:rPr>
                              </m:ctrlPr>
                            </m:eqArrPr>
                            <m:e>
                              <m:sSub>
                                <m:sSubPr>
                                  <m:ctrlPr>
                                    <a:rPr lang="en-IN" sz="2400" b="1" i="1">
                                      <a:solidFill>
                                        <a:schemeClr val="tx1"/>
                                      </a:solidFill>
                                      <a:latin typeface="Cambria Math" panose="02040503050406030204" pitchFamily="18" charset="0"/>
                                      <a:cs typeface="Times New Roman" panose="02020603050405020304" pitchFamily="18" charset="0"/>
                                    </a:rPr>
                                  </m:ctrlPr>
                                </m:sSubPr>
                                <m:e>
                                  <m:r>
                                    <a:rPr lang="en-IN" sz="2400" b="1" i="1">
                                      <a:solidFill>
                                        <a:schemeClr val="tx1"/>
                                      </a:solidFill>
                                      <a:latin typeface="Cambria Math" panose="02040503050406030204" pitchFamily="18" charset="0"/>
                                      <a:cs typeface="Times New Roman" panose="02020603050405020304" pitchFamily="18" charset="0"/>
                                    </a:rPr>
                                    <m:t>𝒙</m:t>
                                  </m:r>
                                </m:e>
                                <m:sub>
                                  <m:r>
                                    <a:rPr lang="en-IN" sz="2400" b="1" i="1">
                                      <a:solidFill>
                                        <a:schemeClr val="tx1"/>
                                      </a:solidFill>
                                      <a:latin typeface="Cambria Math" panose="02040503050406030204" pitchFamily="18" charset="0"/>
                                      <a:cs typeface="Times New Roman" panose="02020603050405020304" pitchFamily="18" charset="0"/>
                                    </a:rPr>
                                    <m:t>(</m:t>
                                  </m:r>
                                  <m:r>
                                    <a:rPr lang="en-IN" sz="2400" b="1" i="1">
                                      <a:solidFill>
                                        <a:schemeClr val="tx1"/>
                                      </a:solidFill>
                                      <a:latin typeface="Cambria Math" panose="02040503050406030204" pitchFamily="18" charset="0"/>
                                      <a:cs typeface="Times New Roman" panose="02020603050405020304" pitchFamily="18" charset="0"/>
                                    </a:rPr>
                                    <m:t>𝒏</m:t>
                                  </m:r>
                                  <m:r>
                                    <a:rPr lang="en-IN" sz="2400" b="1" i="1">
                                      <a:solidFill>
                                        <a:schemeClr val="tx1"/>
                                      </a:solidFill>
                                      <a:latin typeface="Cambria Math" panose="02040503050406030204" pitchFamily="18" charset="0"/>
                                      <a:cs typeface="Times New Roman" panose="02020603050405020304" pitchFamily="18" charset="0"/>
                                    </a:rPr>
                                    <m:t>+</m:t>
                                  </m:r>
                                  <m:r>
                                    <a:rPr lang="en-IN" sz="2400" b="1" i="1">
                                      <a:solidFill>
                                        <a:schemeClr val="tx1"/>
                                      </a:solidFill>
                                      <a:latin typeface="Cambria Math" panose="02040503050406030204" pitchFamily="18" charset="0"/>
                                      <a:cs typeface="Times New Roman" panose="02020603050405020304" pitchFamily="18" charset="0"/>
                                    </a:rPr>
                                    <m:t>𝟏</m:t>
                                  </m:r>
                                  <m:r>
                                    <a:rPr lang="en-IN" sz="2400" b="1" i="1">
                                      <a:solidFill>
                                        <a:schemeClr val="tx1"/>
                                      </a:solidFill>
                                      <a:latin typeface="Cambria Math" panose="02040503050406030204" pitchFamily="18" charset="0"/>
                                      <a:cs typeface="Times New Roman" panose="02020603050405020304" pitchFamily="18" charset="0"/>
                                    </a:rPr>
                                    <m:t>)/</m:t>
                                  </m:r>
                                  <m:r>
                                    <a:rPr lang="en-IN" sz="2400" b="1" i="1">
                                      <a:solidFill>
                                        <a:schemeClr val="tx1"/>
                                      </a:solidFill>
                                      <a:latin typeface="Cambria Math" panose="02040503050406030204" pitchFamily="18" charset="0"/>
                                      <a:cs typeface="Times New Roman" panose="02020603050405020304" pitchFamily="18" charset="0"/>
                                    </a:rPr>
                                    <m:t>𝟐</m:t>
                                  </m:r>
                                </m:sub>
                              </m:sSub>
                            </m:e>
                            <m:e>
                              <m:f>
                                <m:fPr>
                                  <m:ctrlPr>
                                    <a:rPr lang="en-IN" sz="2400" b="1" i="1">
                                      <a:solidFill>
                                        <a:schemeClr val="tx1"/>
                                      </a:solidFill>
                                      <a:latin typeface="Cambria Math" panose="02040503050406030204" pitchFamily="18" charset="0"/>
                                      <a:cs typeface="Times New Roman" panose="02020603050405020304" pitchFamily="18" charset="0"/>
                                    </a:rPr>
                                  </m:ctrlPr>
                                </m:fPr>
                                <m:num>
                                  <m:r>
                                    <a:rPr lang="en-IN" sz="2400" b="1" i="1">
                                      <a:solidFill>
                                        <a:schemeClr val="tx1"/>
                                      </a:solidFill>
                                      <a:latin typeface="Cambria Math" panose="02040503050406030204" pitchFamily="18" charset="0"/>
                                      <a:cs typeface="Times New Roman" panose="02020603050405020304" pitchFamily="18" charset="0"/>
                                    </a:rPr>
                                    <m:t>𝟏</m:t>
                                  </m:r>
                                </m:num>
                                <m:den>
                                  <m:r>
                                    <a:rPr lang="en-IN" sz="2400" b="1" i="1">
                                      <a:solidFill>
                                        <a:schemeClr val="tx1"/>
                                      </a:solidFill>
                                      <a:latin typeface="Cambria Math" panose="02040503050406030204" pitchFamily="18" charset="0"/>
                                      <a:cs typeface="Times New Roman" panose="02020603050405020304" pitchFamily="18" charset="0"/>
                                    </a:rPr>
                                    <m:t>𝟐</m:t>
                                  </m:r>
                                </m:den>
                              </m:f>
                              <m:r>
                                <a:rPr lang="en-IN" sz="2400" b="1" i="1">
                                  <a:solidFill>
                                    <a:schemeClr val="tx1"/>
                                  </a:solidFill>
                                  <a:latin typeface="Cambria Math" panose="02040503050406030204" pitchFamily="18" charset="0"/>
                                  <a:cs typeface="Times New Roman" panose="02020603050405020304" pitchFamily="18" charset="0"/>
                                </a:rPr>
                                <m:t> </m:t>
                              </m:r>
                              <m:d>
                                <m:dPr>
                                  <m:begChr m:val="{"/>
                                  <m:endChr m:val="}"/>
                                  <m:ctrlPr>
                                    <a:rPr lang="en-IN" sz="2400" b="1" i="1">
                                      <a:solidFill>
                                        <a:schemeClr val="tx1"/>
                                      </a:solidFill>
                                      <a:latin typeface="Cambria Math" panose="02040503050406030204" pitchFamily="18" charset="0"/>
                                      <a:cs typeface="Times New Roman" panose="02020603050405020304" pitchFamily="18" charset="0"/>
                                    </a:rPr>
                                  </m:ctrlPr>
                                </m:dPr>
                                <m:e>
                                  <m:sSub>
                                    <m:sSubPr>
                                      <m:ctrlPr>
                                        <a:rPr lang="en-IN" sz="2400" b="1" i="1">
                                          <a:solidFill>
                                            <a:schemeClr val="tx1"/>
                                          </a:solidFill>
                                          <a:latin typeface="Cambria Math" panose="02040503050406030204" pitchFamily="18" charset="0"/>
                                          <a:cs typeface="Times New Roman" panose="02020603050405020304" pitchFamily="18" charset="0"/>
                                        </a:rPr>
                                      </m:ctrlPr>
                                    </m:sSubPr>
                                    <m:e>
                                      <m:r>
                                        <a:rPr lang="en-IN" sz="2400" b="1" i="1">
                                          <a:solidFill>
                                            <a:schemeClr val="tx1"/>
                                          </a:solidFill>
                                          <a:latin typeface="Cambria Math" panose="02040503050406030204" pitchFamily="18" charset="0"/>
                                          <a:cs typeface="Times New Roman" panose="02020603050405020304" pitchFamily="18" charset="0"/>
                                        </a:rPr>
                                        <m:t>𝒙</m:t>
                                      </m:r>
                                    </m:e>
                                    <m:sub>
                                      <m:r>
                                        <a:rPr lang="en-IN" sz="2400" b="1" i="1">
                                          <a:solidFill>
                                            <a:schemeClr val="tx1"/>
                                          </a:solidFill>
                                          <a:latin typeface="Cambria Math" panose="02040503050406030204" pitchFamily="18" charset="0"/>
                                          <a:cs typeface="Times New Roman" panose="02020603050405020304" pitchFamily="18" charset="0"/>
                                        </a:rPr>
                                        <m:t>𝒏</m:t>
                                      </m:r>
                                      <m:r>
                                        <a:rPr lang="en-IN" sz="2400" b="1" i="1">
                                          <a:solidFill>
                                            <a:schemeClr val="tx1"/>
                                          </a:solidFill>
                                          <a:latin typeface="Cambria Math" panose="02040503050406030204" pitchFamily="18" charset="0"/>
                                          <a:cs typeface="Times New Roman" panose="02020603050405020304" pitchFamily="18" charset="0"/>
                                        </a:rPr>
                                        <m:t>/</m:t>
                                      </m:r>
                                      <m:r>
                                        <a:rPr lang="en-IN" sz="2400" b="1" i="1">
                                          <a:solidFill>
                                            <a:schemeClr val="tx1"/>
                                          </a:solidFill>
                                          <a:latin typeface="Cambria Math" panose="02040503050406030204" pitchFamily="18" charset="0"/>
                                          <a:cs typeface="Times New Roman" panose="02020603050405020304" pitchFamily="18" charset="0"/>
                                        </a:rPr>
                                        <m:t>𝟐</m:t>
                                      </m:r>
                                    </m:sub>
                                  </m:sSub>
                                  <m:r>
                                    <a:rPr lang="en-IN" sz="2400" b="1" i="1">
                                      <a:solidFill>
                                        <a:schemeClr val="tx1"/>
                                      </a:solidFill>
                                      <a:latin typeface="Cambria Math" panose="02040503050406030204" pitchFamily="18" charset="0"/>
                                      <a:cs typeface="Times New Roman" panose="02020603050405020304" pitchFamily="18" charset="0"/>
                                    </a:rPr>
                                    <m:t>+ </m:t>
                                  </m:r>
                                  <m:sSub>
                                    <m:sSubPr>
                                      <m:ctrlPr>
                                        <a:rPr lang="en-IN" sz="2400" b="1" i="1">
                                          <a:solidFill>
                                            <a:schemeClr val="tx1"/>
                                          </a:solidFill>
                                          <a:latin typeface="Cambria Math" panose="02040503050406030204" pitchFamily="18" charset="0"/>
                                          <a:cs typeface="Times New Roman" panose="02020603050405020304" pitchFamily="18" charset="0"/>
                                        </a:rPr>
                                      </m:ctrlPr>
                                    </m:sSubPr>
                                    <m:e>
                                      <m:r>
                                        <a:rPr lang="en-IN" sz="2400" b="1" i="1">
                                          <a:solidFill>
                                            <a:schemeClr val="tx1"/>
                                          </a:solidFill>
                                          <a:latin typeface="Cambria Math" panose="02040503050406030204" pitchFamily="18" charset="0"/>
                                          <a:cs typeface="Times New Roman" panose="02020603050405020304" pitchFamily="18" charset="0"/>
                                        </a:rPr>
                                        <m:t>𝒙</m:t>
                                      </m:r>
                                    </m:e>
                                    <m:sub>
                                      <m:r>
                                        <a:rPr lang="en-IN" sz="2400" b="1" i="1">
                                          <a:solidFill>
                                            <a:schemeClr val="tx1"/>
                                          </a:solidFill>
                                          <a:latin typeface="Cambria Math" panose="02040503050406030204" pitchFamily="18" charset="0"/>
                                          <a:cs typeface="Times New Roman" panose="02020603050405020304" pitchFamily="18" charset="0"/>
                                        </a:rPr>
                                        <m:t>(</m:t>
                                      </m:r>
                                      <m:f>
                                        <m:fPr>
                                          <m:ctrlPr>
                                            <a:rPr lang="en-IN" sz="2400" b="1" i="1">
                                              <a:solidFill>
                                                <a:schemeClr val="tx1"/>
                                              </a:solidFill>
                                              <a:latin typeface="Cambria Math" panose="02040503050406030204" pitchFamily="18" charset="0"/>
                                              <a:cs typeface="Times New Roman" panose="02020603050405020304" pitchFamily="18" charset="0"/>
                                            </a:rPr>
                                          </m:ctrlPr>
                                        </m:fPr>
                                        <m:num>
                                          <m:r>
                                            <a:rPr lang="en-IN" sz="2400" b="1" i="1">
                                              <a:solidFill>
                                                <a:schemeClr val="tx1"/>
                                              </a:solidFill>
                                              <a:latin typeface="Cambria Math" panose="02040503050406030204" pitchFamily="18" charset="0"/>
                                              <a:cs typeface="Times New Roman" panose="02020603050405020304" pitchFamily="18" charset="0"/>
                                            </a:rPr>
                                            <m:t>𝒏</m:t>
                                          </m:r>
                                        </m:num>
                                        <m:den>
                                          <m:r>
                                            <a:rPr lang="en-IN" sz="2400" b="1" i="1">
                                              <a:solidFill>
                                                <a:schemeClr val="tx1"/>
                                              </a:solidFill>
                                              <a:latin typeface="Cambria Math" panose="02040503050406030204" pitchFamily="18" charset="0"/>
                                              <a:cs typeface="Times New Roman" panose="02020603050405020304" pitchFamily="18" charset="0"/>
                                            </a:rPr>
                                            <m:t>𝟐</m:t>
                                          </m:r>
                                        </m:den>
                                      </m:f>
                                      <m:r>
                                        <a:rPr lang="en-IN" sz="2400" b="1" i="1">
                                          <a:solidFill>
                                            <a:schemeClr val="tx1"/>
                                          </a:solidFill>
                                          <a:latin typeface="Cambria Math" panose="02040503050406030204" pitchFamily="18" charset="0"/>
                                          <a:cs typeface="Times New Roman" panose="02020603050405020304" pitchFamily="18" charset="0"/>
                                        </a:rPr>
                                        <m:t>+</m:t>
                                      </m:r>
                                      <m:r>
                                        <a:rPr lang="en-IN" sz="2400" b="1" i="1">
                                          <a:solidFill>
                                            <a:schemeClr val="tx1"/>
                                          </a:solidFill>
                                          <a:latin typeface="Cambria Math" panose="02040503050406030204" pitchFamily="18" charset="0"/>
                                          <a:cs typeface="Times New Roman" panose="02020603050405020304" pitchFamily="18" charset="0"/>
                                        </a:rPr>
                                        <m:t>𝟏</m:t>
                                      </m:r>
                                      <m:r>
                                        <a:rPr lang="en-IN" sz="2400" b="1" i="1">
                                          <a:solidFill>
                                            <a:schemeClr val="tx1"/>
                                          </a:solidFill>
                                          <a:latin typeface="Cambria Math" panose="02040503050406030204" pitchFamily="18" charset="0"/>
                                          <a:cs typeface="Times New Roman" panose="02020603050405020304" pitchFamily="18" charset="0"/>
                                        </a:rPr>
                                        <m:t>)</m:t>
                                      </m:r>
                                    </m:sub>
                                  </m:sSub>
                                </m:e>
                              </m:d>
                            </m:e>
                          </m:eqArr>
                        </m:e>
                      </m:d>
                      <m:sSubSup>
                        <m:sSubSupPr>
                          <m:ctrlPr>
                            <a:rPr lang="en-IN" sz="2400" b="1" i="1">
                              <a:solidFill>
                                <a:schemeClr val="tx1"/>
                              </a:solidFill>
                              <a:latin typeface="Cambria Math" panose="02040503050406030204" pitchFamily="18" charset="0"/>
                              <a:cs typeface="Times New Roman" panose="02020603050405020304" pitchFamily="18" charset="0"/>
                            </a:rPr>
                          </m:ctrlPr>
                        </m:sSubSupPr>
                        <m:e>
                          <m:r>
                            <a:rPr lang="en-US" sz="2400" b="1" i="1" smtClean="0">
                              <a:solidFill>
                                <a:schemeClr val="tx1"/>
                              </a:solidFill>
                              <a:latin typeface="Cambria Math"/>
                              <a:cs typeface="Times New Roman" panose="02020603050405020304" pitchFamily="18" charset="0"/>
                            </a:rPr>
                            <m:t> </m:t>
                          </m:r>
                        </m:e>
                        <m:sub>
                          <m:r>
                            <a:rPr lang="en-IN" sz="2400" b="1" i="1">
                              <a:solidFill>
                                <a:schemeClr val="tx1"/>
                              </a:solidFill>
                              <a:latin typeface="Cambria Math" panose="02040503050406030204" pitchFamily="18" charset="0"/>
                              <a:cs typeface="Times New Roman" panose="02020603050405020304" pitchFamily="18" charset="0"/>
                            </a:rPr>
                            <m:t>𝒊𝒇</m:t>
                          </m:r>
                          <m:r>
                            <a:rPr lang="en-IN" sz="2400" b="1" i="1">
                              <a:solidFill>
                                <a:schemeClr val="tx1"/>
                              </a:solidFill>
                              <a:latin typeface="Cambria Math" panose="02040503050406030204" pitchFamily="18" charset="0"/>
                              <a:cs typeface="Times New Roman" panose="02020603050405020304" pitchFamily="18" charset="0"/>
                            </a:rPr>
                            <m:t> </m:t>
                          </m:r>
                          <m:r>
                            <a:rPr lang="en-IN" sz="2400" b="1" i="1">
                              <a:solidFill>
                                <a:schemeClr val="tx1"/>
                              </a:solidFill>
                              <a:latin typeface="Cambria Math" panose="02040503050406030204" pitchFamily="18" charset="0"/>
                              <a:cs typeface="Times New Roman" panose="02020603050405020304" pitchFamily="18" charset="0"/>
                            </a:rPr>
                            <m:t>𝒏</m:t>
                          </m:r>
                          <m:r>
                            <a:rPr lang="en-IN" sz="2400" b="1" i="1">
                              <a:solidFill>
                                <a:schemeClr val="tx1"/>
                              </a:solidFill>
                              <a:latin typeface="Cambria Math" panose="02040503050406030204" pitchFamily="18" charset="0"/>
                              <a:cs typeface="Times New Roman" panose="02020603050405020304" pitchFamily="18" charset="0"/>
                            </a:rPr>
                            <m:t> </m:t>
                          </m:r>
                          <m:r>
                            <a:rPr lang="en-IN" sz="2400" b="1" i="1">
                              <a:solidFill>
                                <a:schemeClr val="tx1"/>
                              </a:solidFill>
                              <a:latin typeface="Cambria Math" panose="02040503050406030204" pitchFamily="18" charset="0"/>
                              <a:cs typeface="Times New Roman" panose="02020603050405020304" pitchFamily="18" charset="0"/>
                            </a:rPr>
                            <m:t>𝒊𝒔</m:t>
                          </m:r>
                          <m:r>
                            <a:rPr lang="en-IN" sz="2400" b="1" i="1">
                              <a:solidFill>
                                <a:schemeClr val="tx1"/>
                              </a:solidFill>
                              <a:latin typeface="Cambria Math" panose="02040503050406030204" pitchFamily="18" charset="0"/>
                              <a:cs typeface="Times New Roman" panose="02020603050405020304" pitchFamily="18" charset="0"/>
                            </a:rPr>
                            <m:t> </m:t>
                          </m:r>
                          <m:r>
                            <a:rPr lang="en-IN" sz="2400" b="1" i="1">
                              <a:solidFill>
                                <a:schemeClr val="tx1"/>
                              </a:solidFill>
                              <a:latin typeface="Cambria Math" panose="02040503050406030204" pitchFamily="18" charset="0"/>
                              <a:cs typeface="Times New Roman" panose="02020603050405020304" pitchFamily="18" charset="0"/>
                            </a:rPr>
                            <m:t>𝒆𝒗𝒆𝒏</m:t>
                          </m:r>
                        </m:sub>
                        <m:sup>
                          <m:eqArr>
                            <m:eqArrPr>
                              <m:ctrlPr>
                                <a:rPr lang="en-IN" sz="2400" b="1" i="1">
                                  <a:solidFill>
                                    <a:schemeClr val="tx1"/>
                                  </a:solidFill>
                                  <a:latin typeface="Cambria Math" panose="02040503050406030204" pitchFamily="18" charset="0"/>
                                  <a:cs typeface="Times New Roman" panose="02020603050405020304" pitchFamily="18" charset="0"/>
                                </a:rPr>
                              </m:ctrlPr>
                            </m:eqArrPr>
                            <m:e>
                              <m:r>
                                <a:rPr lang="en-IN" sz="2400" b="1" i="1">
                                  <a:solidFill>
                                    <a:schemeClr val="tx1"/>
                                  </a:solidFill>
                                  <a:latin typeface="Cambria Math" panose="02040503050406030204" pitchFamily="18" charset="0"/>
                                  <a:cs typeface="Times New Roman" panose="02020603050405020304" pitchFamily="18" charset="0"/>
                                </a:rPr>
                                <m:t>𝒊𝒇</m:t>
                              </m:r>
                              <m:r>
                                <a:rPr lang="en-IN" sz="2400" b="1" i="1">
                                  <a:solidFill>
                                    <a:schemeClr val="tx1"/>
                                  </a:solidFill>
                                  <a:latin typeface="Cambria Math" panose="02040503050406030204" pitchFamily="18" charset="0"/>
                                  <a:cs typeface="Times New Roman" panose="02020603050405020304" pitchFamily="18" charset="0"/>
                                </a:rPr>
                                <m:t> </m:t>
                              </m:r>
                              <m:r>
                                <a:rPr lang="en-IN" sz="2400" b="1" i="1">
                                  <a:solidFill>
                                    <a:schemeClr val="tx1"/>
                                  </a:solidFill>
                                  <a:latin typeface="Cambria Math" panose="02040503050406030204" pitchFamily="18" charset="0"/>
                                  <a:cs typeface="Times New Roman" panose="02020603050405020304" pitchFamily="18" charset="0"/>
                                </a:rPr>
                                <m:t>𝒏</m:t>
                              </m:r>
                              <m:r>
                                <a:rPr lang="en-IN" sz="2400" b="1" i="1">
                                  <a:solidFill>
                                    <a:schemeClr val="tx1"/>
                                  </a:solidFill>
                                  <a:latin typeface="Cambria Math" panose="02040503050406030204" pitchFamily="18" charset="0"/>
                                  <a:cs typeface="Times New Roman" panose="02020603050405020304" pitchFamily="18" charset="0"/>
                                </a:rPr>
                                <m:t> </m:t>
                              </m:r>
                              <m:r>
                                <a:rPr lang="en-IN" sz="2400" b="1" i="1">
                                  <a:solidFill>
                                    <a:schemeClr val="tx1"/>
                                  </a:solidFill>
                                  <a:latin typeface="Cambria Math" panose="02040503050406030204" pitchFamily="18" charset="0"/>
                                  <a:cs typeface="Times New Roman" panose="02020603050405020304" pitchFamily="18" charset="0"/>
                                </a:rPr>
                                <m:t>𝒊𝒔</m:t>
                              </m:r>
                              <m:r>
                                <a:rPr lang="en-IN" sz="2400" b="1" i="1">
                                  <a:solidFill>
                                    <a:schemeClr val="tx1"/>
                                  </a:solidFill>
                                  <a:latin typeface="Cambria Math" panose="02040503050406030204" pitchFamily="18" charset="0"/>
                                  <a:cs typeface="Times New Roman" panose="02020603050405020304" pitchFamily="18" charset="0"/>
                                </a:rPr>
                                <m:t> </m:t>
                              </m:r>
                              <m:r>
                                <a:rPr lang="en-IN" sz="2400" b="1" i="1">
                                  <a:solidFill>
                                    <a:schemeClr val="tx1"/>
                                  </a:solidFill>
                                  <a:latin typeface="Cambria Math" panose="02040503050406030204" pitchFamily="18" charset="0"/>
                                  <a:cs typeface="Times New Roman" panose="02020603050405020304" pitchFamily="18" charset="0"/>
                                </a:rPr>
                                <m:t>𝒐𝒅𝒅</m:t>
                              </m:r>
                            </m:e>
                            <m:e>
                              <m:r>
                                <a:rPr lang="en-US" sz="2400" b="1" i="1" smtClean="0">
                                  <a:solidFill>
                                    <a:schemeClr val="tx1"/>
                                  </a:solidFill>
                                  <a:latin typeface="Cambria Math"/>
                                  <a:cs typeface="Times New Roman" panose="02020603050405020304" pitchFamily="18" charset="0"/>
                                </a:rPr>
                                <m:t> </m:t>
                              </m:r>
                            </m:e>
                            <m:e/>
                          </m:eqArr>
                        </m:sup>
                      </m:sSubSup>
                    </m:oMath>
                  </m:oMathPara>
                </a14:m>
                <a:endParaRPr lang="en-US" sz="2000" dirty="0">
                  <a:solidFill>
                    <a:schemeClr val="tx1"/>
                  </a:solidFill>
                  <a:latin typeface="Cambria Math" panose="02040503050406030204" pitchFamily="18" charset="0"/>
                  <a:cs typeface="Times New Roman" panose="02020603050405020304" pitchFamily="18" charset="0"/>
                </a:endParaRPr>
              </a:p>
            </p:txBody>
          </p:sp>
        </mc:Choice>
        <mc:Fallback xmlns="">
          <p:sp>
            <p:nvSpPr>
              <p:cNvPr id="7" name="Rectangle 6"/>
              <p:cNvSpPr>
                <a:spLocks noRot="1" noChangeAspect="1" noMove="1" noResize="1" noEditPoints="1" noAdjustHandles="1" noChangeArrowheads="1" noChangeShapeType="1" noTextEdit="1"/>
              </p:cNvSpPr>
              <p:nvPr/>
            </p:nvSpPr>
            <p:spPr>
              <a:xfrm>
                <a:off x="568960" y="1449825"/>
                <a:ext cx="7734300" cy="3602235"/>
              </a:xfrm>
              <a:prstGeom prst="rect">
                <a:avLst/>
              </a:prstGeom>
              <a:blipFill rotWithShape="1">
                <a:blip r:embed="rId2"/>
                <a:stretch>
                  <a:fillRect/>
                </a:stretch>
              </a:blipFill>
              <a:effectLst>
                <a:glow rad="63500">
                  <a:schemeClr val="accent2">
                    <a:satMod val="175000"/>
                    <a:alpha val="40000"/>
                  </a:schemeClr>
                </a:glow>
              </a:effectLst>
            </p:spPr>
            <p:txBody>
              <a:bodyPr/>
              <a:lstStyle/>
              <a:p>
                <a:r>
                  <a:rPr lang="en-IN">
                    <a:noFill/>
                  </a:rPr>
                  <a:t> </a:t>
                </a:r>
              </a:p>
            </p:txBody>
          </p:sp>
        </mc:Fallback>
      </mc:AlternateContent>
      <p:sp>
        <p:nvSpPr>
          <p:cNvPr id="8" name="Rounded Rectangle 7"/>
          <p:cNvSpPr/>
          <p:nvPr/>
        </p:nvSpPr>
        <p:spPr>
          <a:xfrm>
            <a:off x="568960" y="1449825"/>
            <a:ext cx="7734300" cy="569475"/>
          </a:xfrm>
          <a:prstGeom prst="roundRect">
            <a:avLst/>
          </a:prstGeom>
          <a:gradFill flip="none" rotWithShape="1">
            <a:gsLst>
              <a:gs pos="0">
                <a:srgbClr val="FFEFD1"/>
              </a:gs>
              <a:gs pos="64999">
                <a:srgbClr val="F0EBD5"/>
              </a:gs>
              <a:gs pos="100000">
                <a:srgbClr val="D1C39F"/>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prstClr val="black"/>
                </a:solidFill>
                <a:latin typeface="Times New Roman" pitchFamily="18" charset="0"/>
                <a:cs typeface="Times New Roman" pitchFamily="18" charset="0"/>
              </a:rPr>
              <a:t>Definition 3.12: </a:t>
            </a:r>
            <a:r>
              <a:rPr lang="en-US" sz="2000" b="1" dirty="0">
                <a:solidFill>
                  <a:prstClr val="black"/>
                </a:solidFill>
                <a:latin typeface="Times New Roman" pitchFamily="18" charset="0"/>
                <a:cs typeface="Times New Roman" pitchFamily="18" charset="0"/>
              </a:rPr>
              <a:t>Median of a sample</a:t>
            </a:r>
            <a:endParaRPr lang="en-IN" sz="2000" b="1" dirty="0">
              <a:solidFill>
                <a:prstClr val="black"/>
              </a:solidFill>
              <a:latin typeface="Times New Roman" pitchFamily="18" charset="0"/>
              <a:cs typeface="Times New Roman" pitchFamily="18" charset="0"/>
            </a:endParaRPr>
          </a:p>
        </p:txBody>
      </p:sp>
    </p:spTree>
    <p:extLst>
      <p:ext uri="{BB962C8B-B14F-4D97-AF65-F5344CB8AC3E}">
        <p14:creationId xmlns:p14="http://schemas.microsoft.com/office/powerpoint/2010/main" val="9892355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4948" y="260648"/>
            <a:ext cx="8425339" cy="1027132"/>
          </a:xfrm>
        </p:spPr>
        <p:txBody>
          <a:bodyPr>
            <a:normAutofit/>
          </a:bodyPr>
          <a:lstStyle/>
          <a:p>
            <a:pPr algn="l"/>
            <a:r>
              <a:rPr lang="en-US" sz="4000" dirty="0">
                <a:solidFill>
                  <a:srgbClr val="A50021"/>
                </a:solidFill>
                <a:latin typeface="Times New Roman" pitchFamily="18" charset="0"/>
                <a:cs typeface="Times New Roman" pitchFamily="18" charset="0"/>
              </a:rPr>
              <a:t>Median of a grouped data</a:t>
            </a:r>
            <a:endParaRPr lang="en-IN" sz="4000" dirty="0">
              <a:solidFill>
                <a:srgbClr val="A50021"/>
              </a:solidFill>
              <a:latin typeface="Times New Roman" pitchFamily="18" charset="0"/>
              <a:cs typeface="Times New Roman" pitchFamily="18" charset="0"/>
            </a:endParaRPr>
          </a:p>
        </p:txBody>
      </p:sp>
      <p:sp>
        <p:nvSpPr>
          <p:cNvPr id="4" name="Date Placeholder 3"/>
          <p:cNvSpPr>
            <a:spLocks noGrp="1"/>
          </p:cNvSpPr>
          <p:nvPr>
            <p:ph type="dt" sz="half" idx="10"/>
          </p:nvPr>
        </p:nvSpPr>
        <p:spPr/>
        <p:txBody>
          <a:bodyPr/>
          <a:lstStyle/>
          <a:p>
            <a:r>
              <a:rPr lang="en-IN">
                <a:solidFill>
                  <a:srgbClr val="04617B">
                    <a:shade val="90000"/>
                  </a:srgbClr>
                </a:solidFill>
              </a:rPr>
              <a:t>IIITS: IDA - M2021</a:t>
            </a:r>
            <a:endParaRPr lang="en-IN" dirty="0">
              <a:solidFill>
                <a:srgbClr val="04617B">
                  <a:shade val="90000"/>
                </a:srgbClr>
              </a:solidFill>
            </a:endParaRP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17</a:t>
            </a:fld>
            <a:endParaRPr lang="en-IN" dirty="0">
              <a:solidFill>
                <a:srgbClr val="04617B">
                  <a:shade val="90000"/>
                </a:srgbClr>
              </a:solidFill>
            </a:endParaRPr>
          </a:p>
        </p:txBody>
      </p:sp>
      <mc:AlternateContent xmlns:mc="http://schemas.openxmlformats.org/markup-compatibility/2006" xmlns:a14="http://schemas.microsoft.com/office/drawing/2010/main">
        <mc:Choice Requires="a14">
          <p:sp>
            <p:nvSpPr>
              <p:cNvPr id="7" name="Rectangle 6"/>
              <p:cNvSpPr/>
              <p:nvPr/>
            </p:nvSpPr>
            <p:spPr>
              <a:xfrm>
                <a:off x="568960" y="1449825"/>
                <a:ext cx="7734300" cy="4836675"/>
              </a:xfrm>
              <a:prstGeom prst="rect">
                <a:avLst/>
              </a:prstGeom>
              <a:gradFill flip="none" rotWithShape="1">
                <a:gsLst>
                  <a:gs pos="0">
                    <a:srgbClr val="8488C4"/>
                  </a:gs>
                  <a:gs pos="53000">
                    <a:srgbClr val="D4DEFF"/>
                  </a:gs>
                  <a:gs pos="83000">
                    <a:srgbClr val="D4DEFF"/>
                  </a:gs>
                  <a:gs pos="100000">
                    <a:srgbClr val="96AB94"/>
                  </a:gs>
                </a:gsLst>
                <a:lin ang="5400000" scaled="0"/>
                <a:tileRect/>
              </a:gradFill>
              <a:effectLst>
                <a:glow rad="63500">
                  <a:schemeClr val="accent2">
                    <a:satMod val="175000"/>
                    <a:alpha val="40000"/>
                  </a:schemeClr>
                </a:glo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dirty="0">
                  <a:solidFill>
                    <a:prstClr val="black"/>
                  </a:solidFill>
                </a:endParaRPr>
              </a:p>
              <a:p>
                <a:pPr algn="just"/>
                <a:endParaRPr lang="en-US" dirty="0">
                  <a:solidFill>
                    <a:prstClr val="black"/>
                  </a:solidFill>
                </a:endParaRPr>
              </a:p>
              <a:p>
                <a:pPr marL="274320" lvl="1" indent="-274320" algn="just">
                  <a:buClr>
                    <a:schemeClr val="accent3"/>
                  </a:buClr>
                  <a:buSzPct val="95000"/>
                </a:pPr>
                <a:r>
                  <a:rPr lang="en-IN" sz="2000" dirty="0">
                    <a:solidFill>
                      <a:schemeClr val="tx1"/>
                    </a:solidFill>
                    <a:latin typeface="Times New Roman" panose="02020603050405020304" pitchFamily="18" charset="0"/>
                    <a:cs typeface="Times New Roman" panose="02020603050405020304" pitchFamily="18" charset="0"/>
                  </a:rPr>
                  <a:t>Median of a grouped data is given by</a:t>
                </a:r>
                <a:r>
                  <a:rPr lang="en-US" sz="2000" dirty="0">
                    <a:solidFill>
                      <a:schemeClr val="tx1"/>
                    </a:solidFill>
                    <a:latin typeface="Times New Roman" panose="02020603050405020304" pitchFamily="18" charset="0"/>
                    <a:cs typeface="Times New Roman" panose="02020603050405020304" pitchFamily="18" charset="0"/>
                  </a:rPr>
                  <a:t> </a:t>
                </a:r>
                <a:endParaRPr lang="en-US" sz="2000" b="1" i="1" dirty="0">
                  <a:solidFill>
                    <a:schemeClr val="tx1"/>
                  </a:solidFill>
                  <a:latin typeface="Times New Roman" panose="02020603050405020304" pitchFamily="18" charset="0"/>
                  <a:cs typeface="Times New Roman" panose="02020603050405020304" pitchFamily="18" charset="0"/>
                </a:endParaRPr>
              </a:p>
              <a:p>
                <a:pPr marL="0" lvl="2" indent="0" algn="ctr">
                  <a:buClr>
                    <a:schemeClr val="accent3"/>
                  </a:buClr>
                  <a:buSzPct val="95000"/>
                  <a:buNone/>
                </a:pPr>
                <a14:m>
                  <m:oMathPara xmlns:m="http://schemas.openxmlformats.org/officeDocument/2006/math">
                    <m:oMathParaPr>
                      <m:jc m:val="center"/>
                    </m:oMathParaPr>
                    <m:oMath xmlns:m="http://schemas.openxmlformats.org/officeDocument/2006/math">
                      <m:acc>
                        <m:accPr>
                          <m:chr m:val="̂"/>
                          <m:ctrlPr>
                            <a:rPr lang="en-US" sz="2000" b="1" i="1">
                              <a:solidFill>
                                <a:schemeClr val="tx1"/>
                              </a:solidFill>
                              <a:latin typeface="Cambria Math" panose="02040503050406030204" pitchFamily="18" charset="0"/>
                              <a:cs typeface="Times New Roman" panose="02020603050405020304" pitchFamily="18" charset="0"/>
                            </a:rPr>
                          </m:ctrlPr>
                        </m:accPr>
                        <m:e>
                          <m:r>
                            <a:rPr lang="en-IN" sz="2000" b="1" i="1">
                              <a:solidFill>
                                <a:schemeClr val="tx1"/>
                              </a:solidFill>
                              <a:latin typeface="Cambria Math" panose="02040503050406030204" pitchFamily="18" charset="0"/>
                              <a:cs typeface="Times New Roman" panose="02020603050405020304" pitchFamily="18" charset="0"/>
                            </a:rPr>
                            <m:t>𝒙</m:t>
                          </m:r>
                        </m:e>
                      </m:acc>
                      <m:r>
                        <a:rPr lang="en-IN" sz="2000" b="1" i="1">
                          <a:solidFill>
                            <a:schemeClr val="tx1"/>
                          </a:solidFill>
                          <a:latin typeface="Cambria Math" panose="02040503050406030204" pitchFamily="18" charset="0"/>
                          <a:cs typeface="Times New Roman" panose="02020603050405020304" pitchFamily="18" charset="0"/>
                        </a:rPr>
                        <m:t>=</m:t>
                      </m:r>
                      <m:r>
                        <a:rPr lang="en-IN" sz="2000" b="1" i="1">
                          <a:solidFill>
                            <a:schemeClr val="tx1"/>
                          </a:solidFill>
                          <a:latin typeface="Cambria Math" panose="02040503050406030204" pitchFamily="18" charset="0"/>
                          <a:cs typeface="Times New Roman" panose="02020603050405020304" pitchFamily="18" charset="0"/>
                        </a:rPr>
                        <m:t>𝒍</m:t>
                      </m:r>
                      <m:r>
                        <a:rPr lang="en-IN" sz="2000" b="1" i="1">
                          <a:solidFill>
                            <a:schemeClr val="tx1"/>
                          </a:solidFill>
                          <a:latin typeface="Cambria Math" panose="02040503050406030204" pitchFamily="18" charset="0"/>
                          <a:cs typeface="Times New Roman" panose="02020603050405020304" pitchFamily="18" charset="0"/>
                        </a:rPr>
                        <m:t>+ </m:t>
                      </m:r>
                      <m:d>
                        <m:dPr>
                          <m:begChr m:val="{"/>
                          <m:endChr m:val="}"/>
                          <m:ctrlPr>
                            <a:rPr lang="en-IN" sz="2000" b="1" i="1">
                              <a:solidFill>
                                <a:schemeClr val="tx1"/>
                              </a:solidFill>
                              <a:latin typeface="Cambria Math" panose="02040503050406030204" pitchFamily="18" charset="0"/>
                              <a:cs typeface="Times New Roman" panose="02020603050405020304" pitchFamily="18" charset="0"/>
                            </a:rPr>
                          </m:ctrlPr>
                        </m:dPr>
                        <m:e>
                          <m:f>
                            <m:fPr>
                              <m:ctrlPr>
                                <a:rPr lang="en-IN" sz="2000" b="1" i="1">
                                  <a:solidFill>
                                    <a:schemeClr val="tx1"/>
                                  </a:solidFill>
                                  <a:latin typeface="Cambria Math" panose="02040503050406030204" pitchFamily="18" charset="0"/>
                                  <a:cs typeface="Times New Roman" panose="02020603050405020304" pitchFamily="18" charset="0"/>
                                </a:rPr>
                              </m:ctrlPr>
                            </m:fPr>
                            <m:num>
                              <m:box>
                                <m:boxPr>
                                  <m:ctrlPr>
                                    <a:rPr lang="en-IN" sz="2000" b="1" i="1">
                                      <a:solidFill>
                                        <a:schemeClr val="tx1"/>
                                      </a:solidFill>
                                      <a:latin typeface="Cambria Math" panose="02040503050406030204" pitchFamily="18" charset="0"/>
                                      <a:cs typeface="Times New Roman" panose="02020603050405020304" pitchFamily="18" charset="0"/>
                                    </a:rPr>
                                  </m:ctrlPr>
                                </m:boxPr>
                                <m:e>
                                  <m:f>
                                    <m:fPr>
                                      <m:ctrlPr>
                                        <a:rPr lang="en-IN" sz="2000" b="1" i="1">
                                          <a:solidFill>
                                            <a:schemeClr val="tx1"/>
                                          </a:solidFill>
                                          <a:latin typeface="Cambria Math" panose="02040503050406030204" pitchFamily="18" charset="0"/>
                                          <a:cs typeface="Times New Roman" panose="02020603050405020304" pitchFamily="18" charset="0"/>
                                        </a:rPr>
                                      </m:ctrlPr>
                                    </m:fPr>
                                    <m:num>
                                      <m:r>
                                        <a:rPr lang="en-IN" sz="2000" b="1" i="1">
                                          <a:solidFill>
                                            <a:schemeClr val="tx1"/>
                                          </a:solidFill>
                                          <a:latin typeface="Cambria Math" panose="02040503050406030204" pitchFamily="18" charset="0"/>
                                          <a:cs typeface="Times New Roman" panose="02020603050405020304" pitchFamily="18" charset="0"/>
                                        </a:rPr>
                                        <m:t>𝑵</m:t>
                                      </m:r>
                                    </m:num>
                                    <m:den>
                                      <m:r>
                                        <a:rPr lang="en-IN" sz="2000" b="1" i="1">
                                          <a:solidFill>
                                            <a:schemeClr val="tx1"/>
                                          </a:solidFill>
                                          <a:latin typeface="Cambria Math" panose="02040503050406030204" pitchFamily="18" charset="0"/>
                                          <a:cs typeface="Times New Roman" panose="02020603050405020304" pitchFamily="18" charset="0"/>
                                        </a:rPr>
                                        <m:t>𝟐</m:t>
                                      </m:r>
                                    </m:den>
                                  </m:f>
                                </m:e>
                              </m:box>
                              <m:r>
                                <a:rPr lang="en-IN" sz="2000" b="1" i="1">
                                  <a:solidFill>
                                    <a:schemeClr val="tx1"/>
                                  </a:solidFill>
                                  <a:latin typeface="Cambria Math" panose="02040503050406030204" pitchFamily="18" charset="0"/>
                                  <a:cs typeface="Times New Roman" panose="02020603050405020304" pitchFamily="18" charset="0"/>
                                </a:rPr>
                                <m:t>−</m:t>
                              </m:r>
                              <m:r>
                                <a:rPr lang="en-IN" sz="2000" b="1" i="1">
                                  <a:solidFill>
                                    <a:schemeClr val="tx1"/>
                                  </a:solidFill>
                                  <a:latin typeface="Cambria Math" panose="02040503050406030204" pitchFamily="18" charset="0"/>
                                  <a:cs typeface="Times New Roman" panose="02020603050405020304" pitchFamily="18" charset="0"/>
                                </a:rPr>
                                <m:t>𝒄𝒇</m:t>
                              </m:r>
                            </m:num>
                            <m:den>
                              <m:r>
                                <a:rPr lang="en-IN" sz="2000" b="1" i="1">
                                  <a:solidFill>
                                    <a:schemeClr val="tx1"/>
                                  </a:solidFill>
                                  <a:latin typeface="Cambria Math" panose="02040503050406030204" pitchFamily="18" charset="0"/>
                                  <a:cs typeface="Times New Roman" panose="02020603050405020304" pitchFamily="18" charset="0"/>
                                </a:rPr>
                                <m:t>𝒇</m:t>
                              </m:r>
                            </m:den>
                          </m:f>
                          <m:r>
                            <a:rPr lang="en-IN" sz="2000" b="1" i="1">
                              <a:solidFill>
                                <a:schemeClr val="tx1"/>
                              </a:solidFill>
                              <a:latin typeface="Cambria Math" panose="02040503050406030204" pitchFamily="18" charset="0"/>
                              <a:cs typeface="Times New Roman" panose="02020603050405020304" pitchFamily="18" charset="0"/>
                            </a:rPr>
                            <m:t>  </m:t>
                          </m:r>
                          <m:r>
                            <a:rPr lang="en-IN" sz="2000" b="1" i="1">
                              <a:solidFill>
                                <a:schemeClr val="tx1"/>
                              </a:solidFill>
                              <a:latin typeface="Cambria Math" panose="02040503050406030204" pitchFamily="18" charset="0"/>
                              <a:cs typeface="Times New Roman" panose="02020603050405020304" pitchFamily="18" charset="0"/>
                            </a:rPr>
                            <m:t>𝒉</m:t>
                          </m:r>
                        </m:e>
                      </m:d>
                    </m:oMath>
                  </m:oMathPara>
                </a14:m>
                <a:endParaRPr lang="en-US" sz="2000" b="1" i="1" dirty="0">
                  <a:solidFill>
                    <a:schemeClr val="tx1"/>
                  </a:solidFill>
                  <a:latin typeface="Times New Roman" panose="02020603050405020304" pitchFamily="18" charset="0"/>
                  <a:cs typeface="Times New Roman" panose="02020603050405020304" pitchFamily="18" charset="0"/>
                </a:endParaRPr>
              </a:p>
              <a:p>
                <a:pPr marL="265113" lvl="2" indent="0" algn="just">
                  <a:buClr>
                    <a:schemeClr val="accent3"/>
                  </a:buClr>
                  <a:buSzPct val="95000"/>
                  <a:buNone/>
                </a:pPr>
                <a:r>
                  <a:rPr lang="en-IN" sz="2000" dirty="0">
                    <a:solidFill>
                      <a:schemeClr val="tx1"/>
                    </a:solidFill>
                    <a:latin typeface="Times New Roman" panose="02020603050405020304" pitchFamily="18" charset="0"/>
                    <a:cs typeface="Times New Roman" panose="02020603050405020304" pitchFamily="18" charset="0"/>
                  </a:rPr>
                  <a:t>where </a:t>
                </a:r>
                <a:r>
                  <a:rPr lang="en-IN" sz="2000" b="1" i="1" dirty="0">
                    <a:solidFill>
                      <a:schemeClr val="tx1"/>
                    </a:solidFill>
                    <a:latin typeface="Times New Roman" panose="02020603050405020304" pitchFamily="18" charset="0"/>
                    <a:cs typeface="Times New Roman" panose="02020603050405020304" pitchFamily="18" charset="0"/>
                  </a:rPr>
                  <a:t>h </a:t>
                </a:r>
                <a:r>
                  <a:rPr lang="en-IN" sz="2000" dirty="0">
                    <a:solidFill>
                      <a:schemeClr val="tx1"/>
                    </a:solidFill>
                    <a:latin typeface="Times New Roman" panose="02020603050405020304" pitchFamily="18" charset="0"/>
                    <a:cs typeface="Times New Roman" panose="02020603050405020304" pitchFamily="18" charset="0"/>
                  </a:rPr>
                  <a:t>= width of the median class </a:t>
                </a:r>
              </a:p>
              <a:p>
                <a:pPr marL="539433" lvl="3" indent="0" algn="just">
                  <a:buSzPct val="95000"/>
                  <a:buNone/>
                </a:pPr>
                <a:r>
                  <a:rPr lang="en-IN" b="1" i="1" dirty="0">
                    <a:solidFill>
                      <a:schemeClr val="tx1"/>
                    </a:solidFill>
                    <a:latin typeface="Times New Roman" panose="02020603050405020304" pitchFamily="18" charset="0"/>
                    <a:cs typeface="Times New Roman" panose="02020603050405020304" pitchFamily="18" charset="0"/>
                  </a:rPr>
                  <a:t>	N = </a:t>
                </a:r>
                <a14:m>
                  <m:oMath xmlns:m="http://schemas.openxmlformats.org/officeDocument/2006/math">
                    <m:nary>
                      <m:naryPr>
                        <m:chr m:val="∑"/>
                        <m:ctrlPr>
                          <a:rPr lang="en-IN" b="1" i="1">
                            <a:solidFill>
                              <a:schemeClr val="tx1"/>
                            </a:solidFill>
                            <a:latin typeface="Cambria Math" panose="02040503050406030204" pitchFamily="18" charset="0"/>
                            <a:cs typeface="Times New Roman" panose="02020603050405020304" pitchFamily="18" charset="0"/>
                          </a:rPr>
                        </m:ctrlPr>
                      </m:naryPr>
                      <m:sub>
                        <m:r>
                          <m:rPr>
                            <m:brk m:alnAt="23"/>
                          </m:rPr>
                          <a:rPr lang="en-IN" b="1" i="1">
                            <a:solidFill>
                              <a:schemeClr val="tx1"/>
                            </a:solidFill>
                            <a:latin typeface="Cambria Math" panose="02040503050406030204" pitchFamily="18" charset="0"/>
                            <a:cs typeface="Times New Roman" panose="02020603050405020304" pitchFamily="18" charset="0"/>
                          </a:rPr>
                          <m:t>𝒊</m:t>
                        </m:r>
                        <m:r>
                          <a:rPr lang="en-IN" b="1" i="1">
                            <a:solidFill>
                              <a:schemeClr val="tx1"/>
                            </a:solidFill>
                            <a:latin typeface="Cambria Math" panose="02040503050406030204" pitchFamily="18" charset="0"/>
                            <a:cs typeface="Times New Roman" panose="02020603050405020304" pitchFamily="18" charset="0"/>
                          </a:rPr>
                          <m:t>=</m:t>
                        </m:r>
                        <m:r>
                          <a:rPr lang="en-IN" b="1" i="1">
                            <a:solidFill>
                              <a:schemeClr val="tx1"/>
                            </a:solidFill>
                            <a:latin typeface="Cambria Math" panose="02040503050406030204" pitchFamily="18" charset="0"/>
                            <a:cs typeface="Times New Roman" panose="02020603050405020304" pitchFamily="18" charset="0"/>
                          </a:rPr>
                          <m:t>𝟏</m:t>
                        </m:r>
                      </m:sub>
                      <m:sup>
                        <m:r>
                          <a:rPr lang="en-IN" b="1" i="1">
                            <a:solidFill>
                              <a:schemeClr val="tx1"/>
                            </a:solidFill>
                            <a:latin typeface="Cambria Math" panose="02040503050406030204" pitchFamily="18" charset="0"/>
                            <a:cs typeface="Times New Roman" panose="02020603050405020304" pitchFamily="18" charset="0"/>
                          </a:rPr>
                          <m:t>𝒏</m:t>
                        </m:r>
                      </m:sup>
                      <m:e>
                        <m:sSub>
                          <m:sSubPr>
                            <m:ctrlPr>
                              <a:rPr lang="en-IN" b="1" i="1">
                                <a:solidFill>
                                  <a:schemeClr val="tx1"/>
                                </a:solidFill>
                                <a:latin typeface="Cambria Math" panose="02040503050406030204" pitchFamily="18" charset="0"/>
                                <a:cs typeface="Times New Roman" panose="02020603050405020304" pitchFamily="18" charset="0"/>
                              </a:rPr>
                            </m:ctrlPr>
                          </m:sSubPr>
                          <m:e>
                            <m:r>
                              <a:rPr lang="en-IN" b="1" i="1">
                                <a:solidFill>
                                  <a:schemeClr val="tx1"/>
                                </a:solidFill>
                                <a:latin typeface="Cambria Math" panose="02040503050406030204" pitchFamily="18" charset="0"/>
                                <a:cs typeface="Times New Roman" panose="02020603050405020304" pitchFamily="18" charset="0"/>
                              </a:rPr>
                              <m:t>𝒇</m:t>
                            </m:r>
                          </m:e>
                          <m:sub>
                            <m:r>
                              <a:rPr lang="en-IN" b="1" i="1">
                                <a:solidFill>
                                  <a:schemeClr val="tx1"/>
                                </a:solidFill>
                                <a:latin typeface="Cambria Math" panose="02040503050406030204" pitchFamily="18" charset="0"/>
                                <a:cs typeface="Times New Roman" panose="02020603050405020304" pitchFamily="18" charset="0"/>
                              </a:rPr>
                              <m:t>𝒊</m:t>
                            </m:r>
                          </m:sub>
                        </m:sSub>
                      </m:e>
                    </m:nary>
                  </m:oMath>
                </a14:m>
                <a:r>
                  <a:rPr lang="en-IN" i="1" dirty="0">
                    <a:solidFill>
                      <a:schemeClr val="tx1"/>
                    </a:solidFill>
                    <a:latin typeface="Times New Roman" panose="02020603050405020304" pitchFamily="18" charset="0"/>
                    <a:cs typeface="Times New Roman" panose="02020603050405020304" pitchFamily="18" charset="0"/>
                  </a:rPr>
                  <a:t>	</a:t>
                </a:r>
              </a:p>
              <a:p>
                <a:pPr marL="539433" lvl="3" indent="0" algn="just">
                  <a:buSzPct val="95000"/>
                  <a:buNone/>
                </a:pPr>
                <a:r>
                  <a:rPr lang="en-IN" b="1" dirty="0">
                    <a:solidFill>
                      <a:schemeClr val="tx1"/>
                    </a:solidFill>
                    <a:cs typeface="Times New Roman" panose="02020603050405020304" pitchFamily="18" charset="0"/>
                  </a:rPr>
                  <a:t>	</a:t>
                </a:r>
                <a14:m>
                  <m:oMath xmlns:m="http://schemas.openxmlformats.org/officeDocument/2006/math">
                    <m:sSub>
                      <m:sSubPr>
                        <m:ctrlPr>
                          <a:rPr lang="en-IN" b="1" i="1">
                            <a:solidFill>
                              <a:schemeClr val="tx1"/>
                            </a:solidFill>
                            <a:latin typeface="Cambria Math" panose="02040503050406030204" pitchFamily="18" charset="0"/>
                            <a:cs typeface="Times New Roman" panose="02020603050405020304" pitchFamily="18" charset="0"/>
                          </a:rPr>
                        </m:ctrlPr>
                      </m:sSubPr>
                      <m:e>
                        <m:r>
                          <a:rPr lang="en-IN" b="1" i="1">
                            <a:solidFill>
                              <a:schemeClr val="tx1"/>
                            </a:solidFill>
                            <a:latin typeface="Cambria Math" panose="02040503050406030204" pitchFamily="18" charset="0"/>
                            <a:cs typeface="Times New Roman" panose="02020603050405020304" pitchFamily="18" charset="0"/>
                          </a:rPr>
                          <m:t>𝒇</m:t>
                        </m:r>
                      </m:e>
                      <m:sub>
                        <m:r>
                          <a:rPr lang="en-IN" b="1" i="1">
                            <a:solidFill>
                              <a:schemeClr val="tx1"/>
                            </a:solidFill>
                            <a:latin typeface="Cambria Math" panose="02040503050406030204" pitchFamily="18" charset="0"/>
                            <a:cs typeface="Times New Roman" panose="02020603050405020304" pitchFamily="18" charset="0"/>
                          </a:rPr>
                          <m:t>𝒊</m:t>
                        </m:r>
                      </m:sub>
                    </m:sSub>
                  </m:oMath>
                </a14:m>
                <a:r>
                  <a:rPr lang="en-IN" dirty="0">
                    <a:solidFill>
                      <a:schemeClr val="tx1"/>
                    </a:solidFill>
                    <a:latin typeface="Times New Roman" panose="02020603050405020304" pitchFamily="18" charset="0"/>
                    <a:cs typeface="Times New Roman" panose="02020603050405020304" pitchFamily="18" charset="0"/>
                  </a:rPr>
                  <a:t> is the frequency of the </a:t>
                </a:r>
                <a:r>
                  <a:rPr lang="en-IN" b="1" i="1" dirty="0" err="1">
                    <a:solidFill>
                      <a:schemeClr val="tx1"/>
                    </a:solidFill>
                    <a:latin typeface="Times New Roman" panose="02020603050405020304" pitchFamily="18" charset="0"/>
                    <a:cs typeface="Times New Roman" panose="02020603050405020304" pitchFamily="18" charset="0"/>
                  </a:rPr>
                  <a:t>i</a:t>
                </a:r>
                <a:r>
                  <a:rPr lang="en-IN" i="1" baseline="30000" dirty="0" err="1">
                    <a:solidFill>
                      <a:schemeClr val="tx1"/>
                    </a:solidFill>
                    <a:latin typeface="Times New Roman" panose="02020603050405020304" pitchFamily="18" charset="0"/>
                    <a:cs typeface="Times New Roman" panose="02020603050405020304" pitchFamily="18" charset="0"/>
                  </a:rPr>
                  <a:t>th</a:t>
                </a:r>
                <a:r>
                  <a:rPr lang="en-IN" i="1" baseline="30000" dirty="0">
                    <a:solidFill>
                      <a:schemeClr val="tx1"/>
                    </a:solidFill>
                    <a:latin typeface="Times New Roman" panose="02020603050405020304" pitchFamily="18" charset="0"/>
                    <a:cs typeface="Times New Roman" panose="02020603050405020304" pitchFamily="18" charset="0"/>
                  </a:rPr>
                  <a:t> </a:t>
                </a:r>
                <a:r>
                  <a:rPr lang="en-IN" baseline="30000" dirty="0">
                    <a:solidFill>
                      <a:schemeClr val="tx1"/>
                    </a:solidFill>
                    <a:latin typeface="Times New Roman" panose="02020603050405020304" pitchFamily="18" charset="0"/>
                    <a:cs typeface="Times New Roman" panose="02020603050405020304" pitchFamily="18" charset="0"/>
                  </a:rPr>
                  <a:t> </a:t>
                </a:r>
                <a:r>
                  <a:rPr lang="en-IN" dirty="0">
                    <a:solidFill>
                      <a:schemeClr val="tx1"/>
                    </a:solidFill>
                    <a:latin typeface="Times New Roman" panose="02020603050405020304" pitchFamily="18" charset="0"/>
                    <a:cs typeface="Times New Roman" panose="02020603050405020304" pitchFamily="18" charset="0"/>
                  </a:rPr>
                  <a:t>class, and </a:t>
                </a:r>
                <a:r>
                  <a:rPr lang="en-IN" b="1" i="1" dirty="0">
                    <a:solidFill>
                      <a:schemeClr val="tx1"/>
                    </a:solidFill>
                    <a:latin typeface="Times New Roman" panose="02020603050405020304" pitchFamily="18" charset="0"/>
                    <a:cs typeface="Times New Roman" panose="02020603050405020304" pitchFamily="18" charset="0"/>
                  </a:rPr>
                  <a:t>n</a:t>
                </a:r>
                <a:r>
                  <a:rPr lang="en-IN" dirty="0">
                    <a:solidFill>
                      <a:schemeClr val="tx1"/>
                    </a:solidFill>
                    <a:latin typeface="Times New Roman" panose="02020603050405020304" pitchFamily="18" charset="0"/>
                    <a:cs typeface="Times New Roman" panose="02020603050405020304" pitchFamily="18" charset="0"/>
                  </a:rPr>
                  <a:t> is the total number of groups</a:t>
                </a:r>
                <a:endParaRPr lang="en-IN" b="1" baseline="30000" dirty="0">
                  <a:solidFill>
                    <a:schemeClr val="tx1"/>
                  </a:solidFill>
                  <a:latin typeface="Times New Roman" panose="02020603050405020304" pitchFamily="18" charset="0"/>
                  <a:cs typeface="Times New Roman" panose="02020603050405020304" pitchFamily="18" charset="0"/>
                </a:endParaRPr>
              </a:p>
              <a:p>
                <a:pPr marL="548640" lvl="3" indent="0" algn="just">
                  <a:buSzPct val="95000"/>
                  <a:buNone/>
                </a:pPr>
                <a:r>
                  <a:rPr lang="en-IN" sz="1900" b="1" i="1" dirty="0">
                    <a:solidFill>
                      <a:schemeClr val="tx1"/>
                    </a:solidFill>
                    <a:latin typeface="Times New Roman" panose="02020603050405020304" pitchFamily="18" charset="0"/>
                    <a:cs typeface="Times New Roman" panose="02020603050405020304" pitchFamily="18" charset="0"/>
                  </a:rPr>
                  <a:t>	</a:t>
                </a:r>
                <a:r>
                  <a:rPr lang="en-IN" sz="1900" b="1" i="1" dirty="0" err="1">
                    <a:solidFill>
                      <a:schemeClr val="tx1"/>
                    </a:solidFill>
                    <a:latin typeface="Times New Roman" panose="02020603050405020304" pitchFamily="18" charset="0"/>
                    <a:cs typeface="Times New Roman" panose="02020603050405020304" pitchFamily="18" charset="0"/>
                  </a:rPr>
                  <a:t>cf</a:t>
                </a:r>
                <a:r>
                  <a:rPr lang="en-IN" sz="1900" dirty="0">
                    <a:solidFill>
                      <a:schemeClr val="tx1"/>
                    </a:solidFill>
                    <a:latin typeface="Times New Roman" panose="02020603050405020304" pitchFamily="18" charset="0"/>
                    <a:cs typeface="Times New Roman" panose="02020603050405020304" pitchFamily="18" charset="0"/>
                  </a:rPr>
                  <a:t> = the cumulative frequency (previous of the modal class)</a:t>
                </a:r>
              </a:p>
              <a:p>
                <a:pPr marL="548640" lvl="3" indent="0" algn="just">
                  <a:buSzPct val="95000"/>
                  <a:buNone/>
                </a:pPr>
                <a:r>
                  <a:rPr lang="en-IN" sz="1900" b="1" i="1" dirty="0">
                    <a:solidFill>
                      <a:schemeClr val="tx1"/>
                    </a:solidFill>
                    <a:latin typeface="Times New Roman" panose="02020603050405020304" pitchFamily="18" charset="0"/>
                    <a:cs typeface="Times New Roman" panose="02020603050405020304" pitchFamily="18" charset="0"/>
                  </a:rPr>
                  <a:t>	f</a:t>
                </a:r>
                <a:r>
                  <a:rPr lang="en-IN" sz="1900" dirty="0">
                    <a:solidFill>
                      <a:schemeClr val="tx1"/>
                    </a:solidFill>
                    <a:latin typeface="Times New Roman" panose="02020603050405020304" pitchFamily="18" charset="0"/>
                    <a:cs typeface="Times New Roman" panose="02020603050405020304" pitchFamily="18" charset="0"/>
                  </a:rPr>
                  <a:t> = the frequency of the particular class group</a:t>
                </a:r>
              </a:p>
              <a:p>
                <a:pPr marL="274320" lvl="2" indent="0" algn="just">
                  <a:buClr>
                    <a:schemeClr val="accent3"/>
                  </a:buClr>
                  <a:buSzPct val="95000"/>
                  <a:buNone/>
                </a:pPr>
                <a:r>
                  <a:rPr lang="en-IN" sz="2000" b="1" i="1" dirty="0">
                    <a:solidFill>
                      <a:schemeClr val="tx1"/>
                    </a:solidFill>
                    <a:latin typeface="Times New Roman" panose="02020603050405020304" pitchFamily="18" charset="0"/>
                    <a:cs typeface="Times New Roman" panose="02020603050405020304" pitchFamily="18" charset="0"/>
                  </a:rPr>
                  <a:t> 	l</a:t>
                </a:r>
                <a:r>
                  <a:rPr lang="en-IN" sz="2000" dirty="0">
                    <a:solidFill>
                      <a:schemeClr val="tx1"/>
                    </a:solidFill>
                    <a:latin typeface="Times New Roman" panose="02020603050405020304" pitchFamily="18" charset="0"/>
                    <a:cs typeface="Times New Roman" panose="02020603050405020304" pitchFamily="18" charset="0"/>
                  </a:rPr>
                  <a:t> = lower limit of the median class</a:t>
                </a:r>
              </a:p>
              <a:p>
                <a:pPr marL="274320" lvl="2" indent="0" algn="just">
                  <a:buClr>
                    <a:schemeClr val="accent3"/>
                  </a:buClr>
                  <a:buSzPct val="95000"/>
                  <a:buNone/>
                </a:pPr>
                <a:r>
                  <a:rPr lang="en-US" sz="2000" b="1" dirty="0">
                    <a:solidFill>
                      <a:srgbClr val="0B5ED7"/>
                    </a:solidFill>
                    <a:latin typeface="Times New Roman" panose="02020603050405020304" pitchFamily="18" charset="0"/>
                    <a:cs typeface="Times New Roman" panose="02020603050405020304" pitchFamily="18" charset="0"/>
                  </a:rPr>
                  <a:t>Note</a:t>
                </a:r>
              </a:p>
              <a:p>
                <a:pPr marL="274320" lvl="2" indent="0" algn="just">
                  <a:buClr>
                    <a:schemeClr val="accent3"/>
                  </a:buClr>
                  <a:buSzPct val="95000"/>
                  <a:buNone/>
                </a:pPr>
                <a:r>
                  <a:rPr lang="en-IN" sz="2000" dirty="0">
                    <a:latin typeface="Times New Roman" panose="02020603050405020304" pitchFamily="18" charset="0"/>
                    <a:cs typeface="Times New Roman" panose="02020603050405020304" pitchFamily="18" charset="0"/>
                  </a:rPr>
                  <a:t> </a:t>
                </a:r>
                <a:r>
                  <a:rPr lang="en-IN" sz="2000" dirty="0">
                    <a:solidFill>
                      <a:srgbClr val="0B5ED7"/>
                    </a:solidFill>
                    <a:latin typeface="Times New Roman" panose="02020603050405020304" pitchFamily="18" charset="0"/>
                    <a:cs typeface="Times New Roman" panose="02020603050405020304" pitchFamily="18" charset="0"/>
                  </a:rPr>
                  <a:t>A class is called </a:t>
                </a:r>
                <a:r>
                  <a:rPr lang="en-IN" sz="2000" dirty="0">
                    <a:solidFill>
                      <a:srgbClr val="A50021"/>
                    </a:solidFill>
                    <a:latin typeface="Times New Roman" panose="02020603050405020304" pitchFamily="18" charset="0"/>
                    <a:cs typeface="Times New Roman" panose="02020603050405020304" pitchFamily="18" charset="0"/>
                  </a:rPr>
                  <a:t>median class </a:t>
                </a:r>
                <a:r>
                  <a:rPr lang="en-IN" sz="2000" dirty="0">
                    <a:solidFill>
                      <a:srgbClr val="0B5ED7"/>
                    </a:solidFill>
                    <a:latin typeface="Times New Roman" panose="02020603050405020304" pitchFamily="18" charset="0"/>
                    <a:cs typeface="Times New Roman" panose="02020603050405020304" pitchFamily="18" charset="0"/>
                  </a:rPr>
                  <a:t>if its cumulative frequency is just greater than </a:t>
                </a:r>
                <a:r>
                  <a:rPr lang="en-IN" sz="2000" i="1" dirty="0">
                    <a:solidFill>
                      <a:srgbClr val="0B5ED7"/>
                    </a:solidFill>
                    <a:latin typeface="Times New Roman" panose="02020603050405020304" pitchFamily="18" charset="0"/>
                    <a:cs typeface="Times New Roman" panose="02020603050405020304" pitchFamily="18" charset="0"/>
                  </a:rPr>
                  <a:t>N</a:t>
                </a:r>
                <a:r>
                  <a:rPr lang="en-IN" sz="2000" dirty="0">
                    <a:solidFill>
                      <a:srgbClr val="0B5ED7"/>
                    </a:solidFill>
                    <a:latin typeface="Times New Roman" panose="02020603050405020304" pitchFamily="18" charset="0"/>
                    <a:cs typeface="Times New Roman" panose="02020603050405020304" pitchFamily="18" charset="0"/>
                  </a:rPr>
                  <a:t>/2</a:t>
                </a:r>
                <a:endParaRPr lang="en-US" sz="2000" dirty="0">
                  <a:solidFill>
                    <a:srgbClr val="0B5ED7"/>
                  </a:solidFill>
                  <a:latin typeface="Cambria Math" panose="02040503050406030204" pitchFamily="18" charset="0"/>
                  <a:cs typeface="Times New Roman" panose="02020603050405020304" pitchFamily="18" charset="0"/>
                </a:endParaRPr>
              </a:p>
            </p:txBody>
          </p:sp>
        </mc:Choice>
        <mc:Fallback xmlns="">
          <p:sp>
            <p:nvSpPr>
              <p:cNvPr id="7" name="Rectangle 6"/>
              <p:cNvSpPr>
                <a:spLocks noRot="1" noChangeAspect="1" noMove="1" noResize="1" noEditPoints="1" noAdjustHandles="1" noChangeArrowheads="1" noChangeShapeType="1" noTextEdit="1"/>
              </p:cNvSpPr>
              <p:nvPr/>
            </p:nvSpPr>
            <p:spPr>
              <a:xfrm>
                <a:off x="568960" y="1449825"/>
                <a:ext cx="7734300" cy="4836675"/>
              </a:xfrm>
              <a:prstGeom prst="rect">
                <a:avLst/>
              </a:prstGeom>
              <a:blipFill>
                <a:blip r:embed="rId2"/>
                <a:stretch>
                  <a:fillRect/>
                </a:stretch>
              </a:blipFill>
              <a:effectLst>
                <a:glow rad="63500">
                  <a:schemeClr val="accent2">
                    <a:satMod val="175000"/>
                    <a:alpha val="40000"/>
                  </a:schemeClr>
                </a:glow>
              </a:effectLst>
            </p:spPr>
            <p:txBody>
              <a:bodyPr/>
              <a:lstStyle/>
              <a:p>
                <a:r>
                  <a:rPr lang="en-US">
                    <a:noFill/>
                  </a:rPr>
                  <a:t> </a:t>
                </a:r>
              </a:p>
            </p:txBody>
          </p:sp>
        </mc:Fallback>
      </mc:AlternateContent>
      <p:sp>
        <p:nvSpPr>
          <p:cNvPr id="8" name="Rounded Rectangle 7"/>
          <p:cNvSpPr/>
          <p:nvPr/>
        </p:nvSpPr>
        <p:spPr>
          <a:xfrm>
            <a:off x="568960" y="1449825"/>
            <a:ext cx="7734300" cy="569475"/>
          </a:xfrm>
          <a:prstGeom prst="roundRect">
            <a:avLst/>
          </a:prstGeom>
          <a:gradFill flip="none" rotWithShape="1">
            <a:gsLst>
              <a:gs pos="0">
                <a:srgbClr val="FFEFD1"/>
              </a:gs>
              <a:gs pos="64999">
                <a:srgbClr val="F0EBD5"/>
              </a:gs>
              <a:gs pos="100000">
                <a:srgbClr val="D1C39F"/>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prstClr val="black"/>
                </a:solidFill>
                <a:latin typeface="Times New Roman" pitchFamily="18" charset="0"/>
                <a:cs typeface="Times New Roman" pitchFamily="18" charset="0"/>
              </a:rPr>
              <a:t>Definition 3.12: </a:t>
            </a:r>
            <a:r>
              <a:rPr lang="en-US" sz="2000" b="1" dirty="0">
                <a:solidFill>
                  <a:prstClr val="black"/>
                </a:solidFill>
                <a:latin typeface="Times New Roman" pitchFamily="18" charset="0"/>
                <a:cs typeface="Times New Roman" pitchFamily="18" charset="0"/>
              </a:rPr>
              <a:t>Median of a grouped data</a:t>
            </a:r>
            <a:endParaRPr lang="en-IN" sz="2000" b="1" dirty="0">
              <a:solidFill>
                <a:prstClr val="black"/>
              </a:solidFill>
              <a:latin typeface="Times New Roman" pitchFamily="18" charset="0"/>
              <a:cs typeface="Times New Roman" pitchFamily="18" charset="0"/>
            </a:endParaRPr>
          </a:p>
        </p:txBody>
      </p:sp>
    </p:spTree>
    <p:extLst>
      <p:ext uri="{BB962C8B-B14F-4D97-AF65-F5344CB8AC3E}">
        <p14:creationId xmlns:p14="http://schemas.microsoft.com/office/powerpoint/2010/main" val="4830264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776AF43-141B-7649-B9EC-C2D32F35E652}"/>
              </a:ext>
            </a:extLst>
          </p:cNvPr>
          <p:cNvSpPr>
            <a:spLocks noGrp="1"/>
          </p:cNvSpPr>
          <p:nvPr>
            <p:ph type="dt" sz="half" idx="10"/>
          </p:nvPr>
        </p:nvSpPr>
        <p:spPr/>
        <p:txBody>
          <a:bodyPr/>
          <a:lstStyle/>
          <a:p>
            <a:r>
              <a:rPr lang="en-IN"/>
              <a:t>IIITS: IDA - M2021</a:t>
            </a:r>
            <a:endParaRPr lang="en-IN" dirty="0"/>
          </a:p>
        </p:txBody>
      </p:sp>
      <p:sp>
        <p:nvSpPr>
          <p:cNvPr id="5" name="Slide Number Placeholder 4">
            <a:extLst>
              <a:ext uri="{FF2B5EF4-FFF2-40B4-BE49-F238E27FC236}">
                <a16:creationId xmlns:a16="http://schemas.microsoft.com/office/drawing/2014/main" id="{D91F9B68-A82F-EE4C-9B5C-C83E80E4F8B4}"/>
              </a:ext>
            </a:extLst>
          </p:cNvPr>
          <p:cNvSpPr>
            <a:spLocks noGrp="1"/>
          </p:cNvSpPr>
          <p:nvPr>
            <p:ph type="sldNum" sz="quarter" idx="12"/>
          </p:nvPr>
        </p:nvSpPr>
        <p:spPr/>
        <p:txBody>
          <a:bodyPr/>
          <a:lstStyle/>
          <a:p>
            <a:fld id="{E2D238DB-7230-45D0-89A2-1890D4DEDBDF}" type="slidenum">
              <a:rPr lang="en-IN" smtClean="0"/>
              <a:pPr/>
              <a:t>18</a:t>
            </a:fld>
            <a:endParaRPr lang="en-IN" dirty="0"/>
          </a:p>
        </p:txBody>
      </p:sp>
      <p:pic>
        <p:nvPicPr>
          <p:cNvPr id="6" name="Picture 5">
            <a:extLst>
              <a:ext uri="{FF2B5EF4-FFF2-40B4-BE49-F238E27FC236}">
                <a16:creationId xmlns:a16="http://schemas.microsoft.com/office/drawing/2014/main" id="{CF0F21B3-1ADE-5247-8BB2-5DA13B6809F0}"/>
              </a:ext>
            </a:extLst>
          </p:cNvPr>
          <p:cNvPicPr>
            <a:picLocks noChangeAspect="1"/>
          </p:cNvPicPr>
          <p:nvPr/>
        </p:nvPicPr>
        <p:blipFill>
          <a:blip r:embed="rId2"/>
          <a:stretch>
            <a:fillRect/>
          </a:stretch>
        </p:blipFill>
        <p:spPr>
          <a:xfrm>
            <a:off x="352383" y="96253"/>
            <a:ext cx="6577806" cy="6581273"/>
          </a:xfrm>
          <a:prstGeom prst="rect">
            <a:avLst/>
          </a:prstGeom>
        </p:spPr>
      </p:pic>
    </p:spTree>
    <p:extLst>
      <p:ext uri="{BB962C8B-B14F-4D97-AF65-F5344CB8AC3E}">
        <p14:creationId xmlns:p14="http://schemas.microsoft.com/office/powerpoint/2010/main" val="18357405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4948" y="260648"/>
            <a:ext cx="8425339" cy="1143000"/>
          </a:xfrm>
        </p:spPr>
        <p:txBody>
          <a:bodyPr>
            <a:normAutofit/>
          </a:bodyPr>
          <a:lstStyle/>
          <a:p>
            <a:pPr algn="l"/>
            <a:r>
              <a:rPr lang="en-US" sz="4000" dirty="0">
                <a:solidFill>
                  <a:srgbClr val="A50021"/>
                </a:solidFill>
                <a:latin typeface="Times New Roman" pitchFamily="18" charset="0"/>
                <a:cs typeface="Times New Roman" pitchFamily="18" charset="0"/>
              </a:rPr>
              <a:t>Mode of a sample</a:t>
            </a:r>
            <a:endParaRPr lang="en-IN" sz="4000" dirty="0">
              <a:solidFill>
                <a:srgbClr val="A50021"/>
              </a:solidFill>
              <a:latin typeface="Times New Roman" pitchFamily="18" charset="0"/>
              <a:cs typeface="Times New Roman" pitchFamily="18" charset="0"/>
            </a:endParaRPr>
          </a:p>
        </p:txBody>
      </p:sp>
      <p:sp>
        <p:nvSpPr>
          <p:cNvPr id="3" name="Content Placeholder 2"/>
          <p:cNvSpPr>
            <a:spLocks noGrp="1"/>
          </p:cNvSpPr>
          <p:nvPr>
            <p:ph idx="1"/>
          </p:nvPr>
        </p:nvSpPr>
        <p:spPr>
          <a:xfrm>
            <a:off x="468078" y="1935479"/>
            <a:ext cx="8425339" cy="4553455"/>
          </a:xfrm>
        </p:spPr>
        <p:txBody>
          <a:bodyPr>
            <a:normAutofit/>
          </a:bodyPr>
          <a:lstStyle/>
          <a:p>
            <a:pPr marL="274320" lvl="1" indent="-274320" algn="just">
              <a:buClr>
                <a:schemeClr val="accent3"/>
              </a:buClr>
              <a:buSzPct val="95000"/>
            </a:pPr>
            <a:r>
              <a:rPr lang="en-IN" sz="2000" dirty="0">
                <a:latin typeface="Times New Roman" panose="02020603050405020304" pitchFamily="18" charset="0"/>
                <a:cs typeface="Times New Roman" panose="02020603050405020304" pitchFamily="18" charset="0"/>
              </a:rPr>
              <a:t>Mode is defined as the observation which occurs most frequently.</a:t>
            </a:r>
          </a:p>
          <a:p>
            <a:pPr marL="2103120" lvl="8" indent="-274320" algn="just">
              <a:buSzPct val="95000"/>
            </a:pPr>
            <a:endParaRPr lang="en-IN" sz="1000" dirty="0">
              <a:latin typeface="Times New Roman" panose="02020603050405020304" pitchFamily="18" charset="0"/>
              <a:cs typeface="Times New Roman" panose="02020603050405020304" pitchFamily="18" charset="0"/>
            </a:endParaRPr>
          </a:p>
          <a:p>
            <a:pPr marL="274320" lvl="1" indent="-274320" algn="just">
              <a:buClr>
                <a:schemeClr val="accent3"/>
              </a:buClr>
              <a:buSzPct val="95000"/>
            </a:pPr>
            <a:r>
              <a:rPr lang="en-IN" sz="2000" dirty="0">
                <a:latin typeface="Times New Roman" panose="02020603050405020304" pitchFamily="18" charset="0"/>
                <a:cs typeface="Times New Roman" panose="02020603050405020304" pitchFamily="18" charset="0"/>
              </a:rPr>
              <a:t>For example, number of wickets obtained by bowler in 10 test matches are as follows.</a:t>
            </a:r>
          </a:p>
          <a:p>
            <a:pPr marL="0" lvl="1" indent="0" algn="ctr">
              <a:buClr>
                <a:schemeClr val="accent3"/>
              </a:buClr>
              <a:buSzPct val="95000"/>
              <a:buNone/>
            </a:pPr>
            <a:r>
              <a:rPr lang="en-IN" sz="2000" spc="300" dirty="0">
                <a:latin typeface="Times New Roman" panose="02020603050405020304" pitchFamily="18" charset="0"/>
                <a:cs typeface="Times New Roman" panose="02020603050405020304" pitchFamily="18" charset="0"/>
              </a:rPr>
              <a:t>1   2   0   3   2   4   1   1   2   2 </a:t>
            </a:r>
            <a:endParaRPr lang="en-IN" sz="2000" dirty="0">
              <a:latin typeface="Times New Roman" panose="02020603050405020304" pitchFamily="18" charset="0"/>
              <a:cs typeface="Times New Roman" panose="02020603050405020304" pitchFamily="18" charset="0"/>
            </a:endParaRPr>
          </a:p>
          <a:p>
            <a:pPr marL="274320" lvl="1" indent="-274320" algn="just">
              <a:buClr>
                <a:schemeClr val="accent3"/>
              </a:buClr>
              <a:buSzPct val="95000"/>
            </a:pPr>
            <a:r>
              <a:rPr lang="en-IN" sz="2000" dirty="0">
                <a:latin typeface="Times New Roman" panose="02020603050405020304" pitchFamily="18" charset="0"/>
                <a:cs typeface="Times New Roman" panose="02020603050405020304" pitchFamily="18" charset="0"/>
              </a:rPr>
              <a:t>In other words, the above data can be represented as:-</a:t>
            </a:r>
          </a:p>
          <a:p>
            <a:pPr marL="274320" lvl="1" indent="-274320" algn="just">
              <a:buClr>
                <a:schemeClr val="accent3"/>
              </a:buClr>
              <a:buSzPct val="95000"/>
            </a:pPr>
            <a:endParaRPr lang="en-IN" spc="300" dirty="0">
              <a:latin typeface="Times New Roman" panose="02020603050405020304" pitchFamily="18" charset="0"/>
              <a:cs typeface="Times New Roman" panose="02020603050405020304" pitchFamily="18" charset="0"/>
            </a:endParaRPr>
          </a:p>
          <a:p>
            <a:pPr marL="274320" lvl="1" indent="-274320" algn="just">
              <a:buClr>
                <a:schemeClr val="accent3"/>
              </a:buClr>
              <a:buSzPct val="95000"/>
            </a:pPr>
            <a:endParaRPr lang="en-IN" spc="300" dirty="0">
              <a:latin typeface="Times New Roman" panose="02020603050405020304" pitchFamily="18" charset="0"/>
              <a:cs typeface="Times New Roman" panose="02020603050405020304" pitchFamily="18" charset="0"/>
            </a:endParaRPr>
          </a:p>
          <a:p>
            <a:pPr marL="274320" lvl="1" indent="-274320" algn="just">
              <a:buClr>
                <a:schemeClr val="accent3"/>
              </a:buClr>
              <a:buSzPct val="95000"/>
            </a:pPr>
            <a:endParaRPr lang="en-IN" spc="300" dirty="0">
              <a:latin typeface="Times New Roman" panose="02020603050405020304" pitchFamily="18" charset="0"/>
              <a:cs typeface="Times New Roman" panose="02020603050405020304" pitchFamily="18" charset="0"/>
            </a:endParaRPr>
          </a:p>
          <a:p>
            <a:pPr marL="274320" lvl="1" indent="-274320" algn="just">
              <a:buClr>
                <a:schemeClr val="accent3"/>
              </a:buClr>
              <a:buSzPct val="95000"/>
            </a:pPr>
            <a:r>
              <a:rPr lang="en-IN" sz="2000" dirty="0">
                <a:latin typeface="Times New Roman" panose="02020603050405020304" pitchFamily="18" charset="0"/>
                <a:cs typeface="Times New Roman" panose="02020603050405020304" pitchFamily="18" charset="0"/>
              </a:rPr>
              <a:t>Clearly, the mode here is “2”.</a:t>
            </a:r>
          </a:p>
          <a:p>
            <a:pPr marL="0" lvl="1" indent="0">
              <a:buClr>
                <a:schemeClr val="accent3"/>
              </a:buClr>
              <a:buSzPct val="100000"/>
              <a:buNone/>
            </a:pPr>
            <a:endParaRPr lang="en-US" spc="300"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r>
              <a:rPr lang="en-IN">
                <a:solidFill>
                  <a:srgbClr val="04617B">
                    <a:shade val="90000"/>
                  </a:srgbClr>
                </a:solidFill>
              </a:rPr>
              <a:t>IIITS: IDA - M2021</a:t>
            </a:r>
            <a:endParaRPr lang="en-IN" dirty="0">
              <a:solidFill>
                <a:srgbClr val="04617B">
                  <a:shade val="90000"/>
                </a:srgbClr>
              </a:solidFill>
            </a:endParaRP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19</a:t>
            </a:fld>
            <a:endParaRPr lang="en-IN" dirty="0">
              <a:solidFill>
                <a:srgbClr val="04617B">
                  <a:shade val="90000"/>
                </a:srgbClr>
              </a:solidFill>
            </a:endParaRPr>
          </a:p>
        </p:txBody>
      </p:sp>
      <p:graphicFrame>
        <p:nvGraphicFramePr>
          <p:cNvPr id="5" name="Table 4"/>
          <p:cNvGraphicFramePr>
            <a:graphicFrameLocks noGrp="1"/>
          </p:cNvGraphicFramePr>
          <p:nvPr>
            <p:extLst>
              <p:ext uri="{D42A27DB-BD31-4B8C-83A1-F6EECF244321}">
                <p14:modId xmlns:p14="http://schemas.microsoft.com/office/powerpoint/2010/main" val="1641748205"/>
              </p:ext>
            </p:extLst>
          </p:nvPr>
        </p:nvGraphicFramePr>
        <p:xfrm>
          <a:off x="719595" y="4305237"/>
          <a:ext cx="8471970" cy="770763"/>
        </p:xfrm>
        <a:graphic>
          <a:graphicData uri="http://schemas.openxmlformats.org/drawingml/2006/table">
            <a:tbl>
              <a:tblPr firstRow="1" bandRow="1">
                <a:tableStyleId>{073A0DAA-6AF3-43AB-8588-CEC1D06C72B9}</a:tableStyleId>
              </a:tblPr>
              <a:tblGrid>
                <a:gridCol w="1597446">
                  <a:extLst>
                    <a:ext uri="{9D8B030D-6E8A-4147-A177-3AD203B41FA5}">
                      <a16:colId xmlns:a16="http://schemas.microsoft.com/office/drawing/2014/main" val="20000"/>
                    </a:ext>
                  </a:extLst>
                </a:gridCol>
                <a:gridCol w="1344058">
                  <a:extLst>
                    <a:ext uri="{9D8B030D-6E8A-4147-A177-3AD203B41FA5}">
                      <a16:colId xmlns:a16="http://schemas.microsoft.com/office/drawing/2014/main" val="20001"/>
                    </a:ext>
                  </a:extLst>
                </a:gridCol>
                <a:gridCol w="1410159">
                  <a:extLst>
                    <a:ext uri="{9D8B030D-6E8A-4147-A177-3AD203B41FA5}">
                      <a16:colId xmlns:a16="http://schemas.microsoft.com/office/drawing/2014/main" val="20002"/>
                    </a:ext>
                  </a:extLst>
                </a:gridCol>
                <a:gridCol w="1399142">
                  <a:extLst>
                    <a:ext uri="{9D8B030D-6E8A-4147-A177-3AD203B41FA5}">
                      <a16:colId xmlns:a16="http://schemas.microsoft.com/office/drawing/2014/main" val="20003"/>
                    </a:ext>
                  </a:extLst>
                </a:gridCol>
                <a:gridCol w="1399142">
                  <a:extLst>
                    <a:ext uri="{9D8B030D-6E8A-4147-A177-3AD203B41FA5}">
                      <a16:colId xmlns:a16="http://schemas.microsoft.com/office/drawing/2014/main" val="20004"/>
                    </a:ext>
                  </a:extLst>
                </a:gridCol>
                <a:gridCol w="1322023">
                  <a:extLst>
                    <a:ext uri="{9D8B030D-6E8A-4147-A177-3AD203B41FA5}">
                      <a16:colId xmlns:a16="http://schemas.microsoft.com/office/drawing/2014/main" val="20005"/>
                    </a:ext>
                  </a:extLst>
                </a:gridCol>
              </a:tblGrid>
              <a:tr h="297273">
                <a:tc>
                  <a:txBody>
                    <a:bodyPr/>
                    <a:lstStyle/>
                    <a:p>
                      <a:pPr algn="ctr"/>
                      <a:endParaRPr lang="en-IN" dirty="0"/>
                    </a:p>
                  </a:txBody>
                  <a:tcPr/>
                </a:tc>
                <a:tc>
                  <a:txBody>
                    <a:bodyPr/>
                    <a:lstStyle/>
                    <a:p>
                      <a:pPr algn="ctr"/>
                      <a:r>
                        <a:rPr lang="en-IN" dirty="0"/>
                        <a:t>0</a:t>
                      </a:r>
                    </a:p>
                  </a:txBody>
                  <a:tcPr/>
                </a:tc>
                <a:tc>
                  <a:txBody>
                    <a:bodyPr/>
                    <a:lstStyle/>
                    <a:p>
                      <a:pPr algn="ctr"/>
                      <a:r>
                        <a:rPr lang="en-IN" dirty="0"/>
                        <a:t>1</a:t>
                      </a:r>
                    </a:p>
                  </a:txBody>
                  <a:tcPr/>
                </a:tc>
                <a:tc>
                  <a:txBody>
                    <a:bodyPr/>
                    <a:lstStyle/>
                    <a:p>
                      <a:pPr algn="ctr"/>
                      <a:r>
                        <a:rPr lang="en-IN" dirty="0"/>
                        <a:t>2</a:t>
                      </a:r>
                    </a:p>
                  </a:txBody>
                  <a:tcPr/>
                </a:tc>
                <a:tc>
                  <a:txBody>
                    <a:bodyPr/>
                    <a:lstStyle/>
                    <a:p>
                      <a:pPr algn="ctr"/>
                      <a:r>
                        <a:rPr lang="en-IN" dirty="0"/>
                        <a:t>3</a:t>
                      </a:r>
                    </a:p>
                  </a:txBody>
                  <a:tcPr/>
                </a:tc>
                <a:tc>
                  <a:txBody>
                    <a:bodyPr/>
                    <a:lstStyle/>
                    <a:p>
                      <a:pPr algn="ctr"/>
                      <a:r>
                        <a:rPr lang="en-IN" dirty="0"/>
                        <a:t>4</a:t>
                      </a:r>
                    </a:p>
                  </a:txBody>
                  <a:tcPr/>
                </a:tc>
                <a:extLst>
                  <a:ext uri="{0D108BD9-81ED-4DB2-BD59-A6C34878D82A}">
                    <a16:rowId xmlns:a16="http://schemas.microsoft.com/office/drawing/2014/main" val="10000"/>
                  </a:ext>
                </a:extLst>
              </a:tr>
              <a:tr h="405003">
                <a:tc>
                  <a:txBody>
                    <a:bodyPr/>
                    <a:lstStyle/>
                    <a:p>
                      <a:pPr algn="ctr"/>
                      <a:r>
                        <a:rPr lang="en-IN" dirty="0"/>
                        <a:t># of</a:t>
                      </a:r>
                      <a:r>
                        <a:rPr lang="en-IN" baseline="0" dirty="0"/>
                        <a:t> </a:t>
                      </a:r>
                      <a:r>
                        <a:rPr lang="en-IN" dirty="0"/>
                        <a:t>matches</a:t>
                      </a:r>
                    </a:p>
                  </a:txBody>
                  <a:tcPr/>
                </a:tc>
                <a:tc>
                  <a:txBody>
                    <a:bodyPr/>
                    <a:lstStyle/>
                    <a:p>
                      <a:pPr algn="ctr"/>
                      <a:r>
                        <a:rPr lang="en-IN" dirty="0"/>
                        <a:t>1</a:t>
                      </a:r>
                    </a:p>
                  </a:txBody>
                  <a:tcPr/>
                </a:tc>
                <a:tc>
                  <a:txBody>
                    <a:bodyPr/>
                    <a:lstStyle/>
                    <a:p>
                      <a:pPr algn="ctr"/>
                      <a:r>
                        <a:rPr lang="en-IN" dirty="0"/>
                        <a:t>3</a:t>
                      </a:r>
                    </a:p>
                  </a:txBody>
                  <a:tcPr/>
                </a:tc>
                <a:tc>
                  <a:txBody>
                    <a:bodyPr/>
                    <a:lstStyle/>
                    <a:p>
                      <a:pPr algn="ctr"/>
                      <a:r>
                        <a:rPr lang="en-IN" dirty="0"/>
                        <a:t>4</a:t>
                      </a:r>
                    </a:p>
                  </a:txBody>
                  <a:tcPr/>
                </a:tc>
                <a:tc>
                  <a:txBody>
                    <a:bodyPr/>
                    <a:lstStyle/>
                    <a:p>
                      <a:pPr algn="ctr"/>
                      <a:r>
                        <a:rPr lang="en-IN" dirty="0"/>
                        <a:t>1</a:t>
                      </a:r>
                    </a:p>
                  </a:txBody>
                  <a:tcPr/>
                </a:tc>
                <a:tc>
                  <a:txBody>
                    <a:bodyPr/>
                    <a:lstStyle/>
                    <a:p>
                      <a:pPr algn="ctr"/>
                      <a:r>
                        <a:rPr lang="en-IN" dirty="0"/>
                        <a:t>1</a:t>
                      </a:r>
                    </a:p>
                  </a:txBody>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30991353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4948" y="260648"/>
            <a:ext cx="8425339" cy="713910"/>
          </a:xfrm>
        </p:spPr>
        <p:txBody>
          <a:bodyPr>
            <a:normAutofit fontScale="90000"/>
          </a:bodyPr>
          <a:lstStyle/>
          <a:p>
            <a:r>
              <a:rPr lang="en-US" sz="4000" dirty="0">
                <a:solidFill>
                  <a:srgbClr val="A50021"/>
                </a:solidFill>
                <a:latin typeface="Times New Roman" pitchFamily="18" charset="0"/>
                <a:cs typeface="Times New Roman" pitchFamily="18" charset="0"/>
              </a:rPr>
              <a:t>Today’s discussion…</a:t>
            </a:r>
            <a:endParaRPr lang="en-IN" sz="4000" dirty="0">
              <a:solidFill>
                <a:srgbClr val="A50021"/>
              </a:solidFill>
              <a:latin typeface="Times New Roman" pitchFamily="18" charset="0"/>
              <a:cs typeface="Times New Roman" pitchFamily="18" charset="0"/>
            </a:endParaRPr>
          </a:p>
        </p:txBody>
      </p:sp>
      <p:sp>
        <p:nvSpPr>
          <p:cNvPr id="3" name="Content Placeholder 2"/>
          <p:cNvSpPr>
            <a:spLocks noGrp="1"/>
          </p:cNvSpPr>
          <p:nvPr>
            <p:ph idx="1"/>
          </p:nvPr>
        </p:nvSpPr>
        <p:spPr>
          <a:xfrm>
            <a:off x="366741" y="1391231"/>
            <a:ext cx="8501751" cy="4389120"/>
          </a:xfrm>
        </p:spPr>
        <p:txBody>
          <a:bodyPr>
            <a:noAutofit/>
          </a:bodyPr>
          <a:lstStyle/>
          <a:p>
            <a:pPr lvl="1"/>
            <a:r>
              <a:rPr lang="en-US" sz="1800" dirty="0">
                <a:latin typeface="Times New Roman" pitchFamily="18" charset="0"/>
                <a:cs typeface="Times New Roman" pitchFamily="18" charset="0"/>
              </a:rPr>
              <a:t>Measurement of location</a:t>
            </a:r>
          </a:p>
          <a:p>
            <a:pPr lvl="2"/>
            <a:r>
              <a:rPr lang="en-US" dirty="0">
                <a:latin typeface="Times New Roman" pitchFamily="18" charset="0"/>
                <a:cs typeface="Times New Roman" pitchFamily="18" charset="0"/>
              </a:rPr>
              <a:t>Mean, median, mode, midrange, etc.  </a:t>
            </a:r>
          </a:p>
          <a:p>
            <a:pPr lvl="2"/>
            <a:endParaRPr lang="en-US" sz="800" dirty="0">
              <a:latin typeface="Times New Roman" pitchFamily="18" charset="0"/>
              <a:cs typeface="Times New Roman" pitchFamily="18" charset="0"/>
            </a:endParaRPr>
          </a:p>
          <a:p>
            <a:pPr lvl="1"/>
            <a:r>
              <a:rPr lang="en-US" sz="1800" dirty="0">
                <a:latin typeface="Times New Roman" pitchFamily="18" charset="0"/>
                <a:cs typeface="Times New Roman" pitchFamily="18" charset="0"/>
              </a:rPr>
              <a:t>Measure of dispersion</a:t>
            </a:r>
          </a:p>
          <a:p>
            <a:pPr lvl="2"/>
            <a:r>
              <a:rPr lang="en-IN" sz="1800" dirty="0">
                <a:latin typeface="Times New Roman" panose="02020603050405020304" pitchFamily="18" charset="0"/>
                <a:cs typeface="Times New Roman" panose="02020603050405020304" pitchFamily="18" charset="0"/>
              </a:rPr>
              <a:t>Range, Variance, Standard Deviation, etc.</a:t>
            </a:r>
          </a:p>
          <a:p>
            <a:pPr lvl="8"/>
            <a:endParaRPr lang="en-IN" sz="1100" dirty="0">
              <a:latin typeface="Times New Roman" panose="02020603050405020304" pitchFamily="18" charset="0"/>
              <a:cs typeface="Times New Roman" panose="02020603050405020304" pitchFamily="18" charset="0"/>
            </a:endParaRPr>
          </a:p>
          <a:p>
            <a:pPr lvl="1"/>
            <a:r>
              <a:rPr lang="en-US" sz="2000" dirty="0">
                <a:latin typeface="Times New Roman" panose="02020603050405020304" pitchFamily="18" charset="0"/>
                <a:cs typeface="Times New Roman" panose="02020603050405020304" pitchFamily="18" charset="0"/>
              </a:rPr>
              <a:t>Other measures</a:t>
            </a:r>
          </a:p>
          <a:p>
            <a:pPr lvl="2"/>
            <a:r>
              <a:rPr lang="en-IN" sz="1500" dirty="0">
                <a:latin typeface="Times New Roman" panose="02020603050405020304" pitchFamily="18" charset="0"/>
                <a:cs typeface="Times New Roman" panose="02020603050405020304" pitchFamily="18" charset="0"/>
              </a:rPr>
              <a:t>MAD, AAD, </a:t>
            </a:r>
            <a:r>
              <a:rPr lang="en-US" sz="1500" dirty="0">
                <a:latin typeface="Times New Roman" panose="02020603050405020304" pitchFamily="18" charset="0"/>
                <a:cs typeface="Times New Roman" panose="02020603050405020304" pitchFamily="18" charset="0"/>
              </a:rPr>
              <a:t>Percentile, </a:t>
            </a:r>
            <a:r>
              <a:rPr lang="en-IN" sz="1500" dirty="0">
                <a:latin typeface="Times New Roman" panose="02020603050405020304" pitchFamily="18" charset="0"/>
                <a:cs typeface="Times New Roman" panose="02020603050405020304" pitchFamily="18" charset="0"/>
              </a:rPr>
              <a:t>IQR, etc.</a:t>
            </a:r>
          </a:p>
          <a:p>
            <a:pPr lvl="8"/>
            <a:endParaRPr lang="en-US" dirty="0">
              <a:latin typeface="Times New Roman" panose="02020603050405020304" pitchFamily="18" charset="0"/>
              <a:cs typeface="Times New Roman" panose="02020603050405020304" pitchFamily="18" charset="0"/>
            </a:endParaRPr>
          </a:p>
          <a:p>
            <a:pPr algn="just">
              <a:buFont typeface="Arial" pitchFamily="34" charset="0"/>
              <a:buChar char="•"/>
            </a:pPr>
            <a:r>
              <a:rPr lang="en-US" sz="2000" dirty="0">
                <a:latin typeface="Times New Roman" panose="02020603050405020304" pitchFamily="18" charset="0"/>
                <a:cs typeface="Times New Roman" panose="02020603050405020304" pitchFamily="18" charset="0"/>
              </a:rPr>
              <a:t>Graphical summarization</a:t>
            </a:r>
          </a:p>
          <a:p>
            <a:pPr lvl="1" algn="just">
              <a:buFont typeface="Arial" pitchFamily="34" charset="0"/>
              <a:buChar char="•"/>
            </a:pPr>
            <a:r>
              <a:rPr lang="en-US" sz="1800" dirty="0">
                <a:latin typeface="Times New Roman" panose="02020603050405020304" pitchFamily="18" charset="0"/>
                <a:cs typeface="Times New Roman" panose="02020603050405020304" pitchFamily="18" charset="0"/>
              </a:rPr>
              <a:t>Box plot</a:t>
            </a:r>
          </a:p>
        </p:txBody>
      </p:sp>
      <p:sp>
        <p:nvSpPr>
          <p:cNvPr id="4" name="Date Placeholder 3"/>
          <p:cNvSpPr>
            <a:spLocks noGrp="1"/>
          </p:cNvSpPr>
          <p:nvPr>
            <p:ph type="dt" sz="half" idx="10"/>
          </p:nvPr>
        </p:nvSpPr>
        <p:spPr/>
        <p:txBody>
          <a:bodyPr/>
          <a:lstStyle/>
          <a:p>
            <a:r>
              <a:rPr lang="en-IN">
                <a:solidFill>
                  <a:srgbClr val="04617B">
                    <a:shade val="90000"/>
                  </a:srgbClr>
                </a:solidFill>
              </a:rPr>
              <a:t>IIITS: IDA - M2021</a:t>
            </a:r>
            <a:endParaRPr lang="en-IN" dirty="0">
              <a:solidFill>
                <a:srgbClr val="04617B">
                  <a:shade val="90000"/>
                </a:srgbClr>
              </a:solidFill>
            </a:endParaRP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2</a:t>
            </a:fld>
            <a:endParaRPr lang="en-IN" dirty="0">
              <a:solidFill>
                <a:srgbClr val="04617B">
                  <a:shade val="90000"/>
                </a:srgbClr>
              </a:solidFill>
            </a:endParaRPr>
          </a:p>
        </p:txBody>
      </p:sp>
    </p:spTree>
    <p:extLst>
      <p:ext uri="{BB962C8B-B14F-4D97-AF65-F5344CB8AC3E}">
        <p14:creationId xmlns:p14="http://schemas.microsoft.com/office/powerpoint/2010/main" val="14934113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4948" y="260648"/>
            <a:ext cx="8425339" cy="844252"/>
          </a:xfrm>
        </p:spPr>
        <p:txBody>
          <a:bodyPr>
            <a:normAutofit fontScale="90000"/>
          </a:bodyPr>
          <a:lstStyle/>
          <a:p>
            <a:pPr algn="l"/>
            <a:r>
              <a:rPr lang="en-US" sz="4000" dirty="0">
                <a:solidFill>
                  <a:srgbClr val="A50021"/>
                </a:solidFill>
                <a:latin typeface="Times New Roman" pitchFamily="18" charset="0"/>
                <a:cs typeface="Times New Roman" pitchFamily="18" charset="0"/>
              </a:rPr>
              <a:t>Mode of a grouped data</a:t>
            </a:r>
            <a:endParaRPr lang="en-IN" sz="4000" dirty="0">
              <a:solidFill>
                <a:srgbClr val="A50021"/>
              </a:solidFill>
              <a:latin typeface="Times New Roman" pitchFamily="18" charset="0"/>
              <a:cs typeface="Times New Roman" pitchFamily="18" charset="0"/>
            </a:endParaRPr>
          </a:p>
        </p:txBody>
      </p:sp>
      <p:sp>
        <p:nvSpPr>
          <p:cNvPr id="4" name="Date Placeholder 3"/>
          <p:cNvSpPr>
            <a:spLocks noGrp="1"/>
          </p:cNvSpPr>
          <p:nvPr>
            <p:ph type="dt" sz="half" idx="10"/>
          </p:nvPr>
        </p:nvSpPr>
        <p:spPr/>
        <p:txBody>
          <a:bodyPr/>
          <a:lstStyle/>
          <a:p>
            <a:r>
              <a:rPr lang="en-IN">
                <a:solidFill>
                  <a:srgbClr val="04617B">
                    <a:shade val="90000"/>
                  </a:srgbClr>
                </a:solidFill>
              </a:rPr>
              <a:t>IIITS: IDA - M2021</a:t>
            </a:r>
            <a:endParaRPr lang="en-IN" dirty="0">
              <a:solidFill>
                <a:srgbClr val="04617B">
                  <a:shade val="90000"/>
                </a:srgbClr>
              </a:solidFill>
            </a:endParaRP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20</a:t>
            </a:fld>
            <a:endParaRPr lang="en-IN" dirty="0">
              <a:solidFill>
                <a:srgbClr val="04617B">
                  <a:shade val="90000"/>
                </a:srgbClr>
              </a:solidFill>
            </a:endParaRPr>
          </a:p>
        </p:txBody>
      </p:sp>
      <mc:AlternateContent xmlns:mc="http://schemas.openxmlformats.org/markup-compatibility/2006">
        <mc:Choice xmlns:a14="http://schemas.microsoft.com/office/drawing/2010/main" Requires="a14">
          <p:sp>
            <p:nvSpPr>
              <p:cNvPr id="7" name="Rectangle 6"/>
              <p:cNvSpPr/>
              <p:nvPr/>
            </p:nvSpPr>
            <p:spPr>
              <a:xfrm>
                <a:off x="568960" y="1449825"/>
                <a:ext cx="7734300" cy="4836675"/>
              </a:xfrm>
              <a:prstGeom prst="rect">
                <a:avLst/>
              </a:prstGeom>
              <a:gradFill flip="none" rotWithShape="1">
                <a:gsLst>
                  <a:gs pos="0">
                    <a:srgbClr val="8488C4"/>
                  </a:gs>
                  <a:gs pos="53000">
                    <a:srgbClr val="D4DEFF"/>
                  </a:gs>
                  <a:gs pos="83000">
                    <a:srgbClr val="D4DEFF"/>
                  </a:gs>
                  <a:gs pos="100000">
                    <a:srgbClr val="96AB94"/>
                  </a:gs>
                </a:gsLst>
                <a:lin ang="5400000" scaled="0"/>
                <a:tileRect/>
              </a:gradFill>
              <a:effectLst>
                <a:glow rad="63500">
                  <a:schemeClr val="accent2">
                    <a:satMod val="175000"/>
                    <a:alpha val="40000"/>
                  </a:schemeClr>
                </a:glo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dirty="0">
                  <a:solidFill>
                    <a:prstClr val="black"/>
                  </a:solidFill>
                </a:endParaRPr>
              </a:p>
              <a:p>
                <a:pPr algn="just"/>
                <a:endParaRPr lang="en-US" dirty="0">
                  <a:solidFill>
                    <a:prstClr val="black"/>
                  </a:solidFill>
                </a:endParaRPr>
              </a:p>
              <a:p>
                <a:pPr marL="274320" lvl="2" indent="0" algn="just">
                  <a:buClr>
                    <a:schemeClr val="accent3"/>
                  </a:buClr>
                  <a:buSzPct val="95000"/>
                  <a:buNone/>
                </a:pPr>
                <a:r>
                  <a:rPr lang="en-IN" sz="2000" dirty="0">
                    <a:solidFill>
                      <a:schemeClr val="tx1"/>
                    </a:solidFill>
                    <a:latin typeface="Times New Roman" panose="02020603050405020304" pitchFamily="18" charset="0"/>
                    <a:cs typeface="Times New Roman" panose="02020603050405020304" pitchFamily="18" charset="0"/>
                  </a:rPr>
                  <a:t>Select the modal class (it is the class with the highest frequency). Then the mode </a:t>
                </a:r>
                <a14:m>
                  <m:oMath xmlns:m="http://schemas.openxmlformats.org/officeDocument/2006/math">
                    <m:acc>
                      <m:accPr>
                        <m:chr m:val="̃"/>
                        <m:ctrlPr>
                          <a:rPr lang="en-IN" sz="2000" i="1">
                            <a:solidFill>
                              <a:schemeClr val="tx1"/>
                            </a:solidFill>
                            <a:latin typeface="Cambria Math" panose="02040503050406030204" pitchFamily="18" charset="0"/>
                            <a:cs typeface="Times New Roman" panose="02020603050405020304" pitchFamily="18" charset="0"/>
                          </a:rPr>
                        </m:ctrlPr>
                      </m:accPr>
                      <m:e>
                        <m:r>
                          <a:rPr lang="en-IN" sz="2000" b="1" i="1">
                            <a:solidFill>
                              <a:schemeClr val="tx1"/>
                            </a:solidFill>
                            <a:latin typeface="Cambria Math" panose="02040503050406030204" pitchFamily="18" charset="0"/>
                            <a:cs typeface="Times New Roman" panose="02020603050405020304" pitchFamily="18" charset="0"/>
                          </a:rPr>
                          <m:t>𝒙</m:t>
                        </m:r>
                      </m:e>
                    </m:acc>
                  </m:oMath>
                </a14:m>
                <a:r>
                  <a:rPr lang="en-IN" sz="2000" dirty="0">
                    <a:solidFill>
                      <a:schemeClr val="tx1"/>
                    </a:solidFill>
                    <a:latin typeface="Times New Roman" panose="02020603050405020304" pitchFamily="18" charset="0"/>
                    <a:cs typeface="Times New Roman" panose="02020603050405020304" pitchFamily="18" charset="0"/>
                  </a:rPr>
                  <a:t> is given by:</a:t>
                </a:r>
              </a:p>
              <a:p>
                <a:pPr marL="0" lvl="1" indent="0" algn="ctr">
                  <a:buClr>
                    <a:schemeClr val="accent3"/>
                  </a:buClr>
                  <a:buSzPct val="95000"/>
                  <a:buNone/>
                </a:pPr>
                <a14:m>
                  <m:oMath xmlns:m="http://schemas.openxmlformats.org/officeDocument/2006/math">
                    <m:acc>
                      <m:accPr>
                        <m:chr m:val="̃"/>
                        <m:ctrlPr>
                          <a:rPr lang="en-IN" b="1"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accPr>
                      <m:e>
                        <m:r>
                          <a:rPr lang="en-IN" b="1"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𝒙</m:t>
                        </m:r>
                      </m:e>
                    </m:acc>
                  </m:oMath>
                </a14:m>
                <a:r>
                  <a:rPr lang="en-IN" b="1"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a:t> = l + </a:t>
                </a:r>
                <a14:m>
                  <m:oMath xmlns:m="http://schemas.openxmlformats.org/officeDocument/2006/math">
                    <m:d>
                      <m:dPr>
                        <m:ctrlPr>
                          <a:rPr lang="en-IN" b="1"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dPr>
                      <m:e>
                        <m:f>
                          <m:fPr>
                            <m:ctrlPr>
                              <a:rPr lang="en-IN" b="1"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fPr>
                          <m:num>
                            <m:sSub>
                              <m:sSubPr>
                                <m:ctrlPr>
                                  <a:rPr lang="en-IN" b="1"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IN" b="1"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e>
                              <m:sub>
                                <m:r>
                                  <a:rPr lang="en-IN" b="1"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𝟏</m:t>
                                </m:r>
                              </m:sub>
                            </m:sSub>
                          </m:num>
                          <m:den>
                            <m:sSub>
                              <m:sSubPr>
                                <m:ctrlPr>
                                  <a:rPr lang="en-IN" b="1"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IN" b="1"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e>
                              <m:sub>
                                <m:r>
                                  <a:rPr lang="en-IN" b="1"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𝟏</m:t>
                                </m:r>
                              </m:sub>
                            </m:sSub>
                            <m:r>
                              <a:rPr lang="en-US" b="1"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sSub>
                              <m:sSubPr>
                                <m:ctrlPr>
                                  <a:rPr lang="en-IN" b="1"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IN" b="1"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e>
                              <m:sub>
                                <m:r>
                                  <a:rPr lang="en-IN" b="1"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𝟐</m:t>
                                </m:r>
                              </m:sub>
                            </m:sSub>
                          </m:den>
                        </m:f>
                      </m:e>
                    </m:d>
                  </m:oMath>
                </a14:m>
                <a:r>
                  <a:rPr lang="en-IN" b="1"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a:t>  h</a:t>
                </a:r>
              </a:p>
              <a:p>
                <a:pPr marL="274320" lvl="2" indent="0" algn="just">
                  <a:buClr>
                    <a:schemeClr val="accent3"/>
                  </a:buClr>
                  <a:buSzPct val="95000"/>
                  <a:buNone/>
                </a:pPr>
                <a:r>
                  <a:rPr lang="en-IN" dirty="0">
                    <a:solidFill>
                      <a:schemeClr val="tx1"/>
                    </a:solidFill>
                    <a:latin typeface="Times New Roman" panose="02020603050405020304" pitchFamily="18" charset="0"/>
                    <a:cs typeface="Times New Roman" panose="02020603050405020304" pitchFamily="18" charset="0"/>
                  </a:rPr>
                  <a:t>where,</a:t>
                </a:r>
              </a:p>
              <a:p>
                <a:pPr marL="548640" lvl="3" indent="0" algn="just">
                  <a:buSzPct val="95000"/>
                  <a:buNone/>
                </a:pPr>
                <a:r>
                  <a:rPr lang="en-IN" b="1" i="1" dirty="0">
                    <a:solidFill>
                      <a:schemeClr val="tx1"/>
                    </a:solidFill>
                    <a:latin typeface="Times New Roman" panose="02020603050405020304" pitchFamily="18" charset="0"/>
                    <a:cs typeface="Times New Roman" panose="02020603050405020304" pitchFamily="18" charset="0"/>
                  </a:rPr>
                  <a:t>h</a:t>
                </a:r>
                <a:r>
                  <a:rPr lang="en-IN" dirty="0">
                    <a:solidFill>
                      <a:schemeClr val="tx1"/>
                    </a:solidFill>
                    <a:latin typeface="Times New Roman" panose="02020603050405020304" pitchFamily="18" charset="0"/>
                    <a:cs typeface="Times New Roman" panose="02020603050405020304" pitchFamily="18" charset="0"/>
                  </a:rPr>
                  <a:t> is the class width</a:t>
                </a:r>
              </a:p>
              <a:p>
                <a:pPr marL="548640" lvl="3" algn="just">
                  <a:buSzPct val="95000"/>
                </a:pPr>
                <a14:m>
                  <m:oMath xmlns:m="http://schemas.openxmlformats.org/officeDocument/2006/math">
                    <m:sSub>
                      <m:sSubPr>
                        <m:ctrlPr>
                          <a:rPr lang="en-IN" b="1" i="1">
                            <a:solidFill>
                              <a:schemeClr val="tx1"/>
                            </a:solidFill>
                            <a:latin typeface="Cambria Math" panose="02040503050406030204" pitchFamily="18" charset="0"/>
                            <a:cs typeface="Times New Roman" panose="02020603050405020304" pitchFamily="18" charset="0"/>
                          </a:rPr>
                        </m:ctrlPr>
                      </m:sSubPr>
                      <m:e>
                        <m:r>
                          <a:rPr lang="en-IN" b="1">
                            <a:solidFill>
                              <a:schemeClr val="tx1"/>
                            </a:solidFill>
                            <a:latin typeface="Cambria Math" panose="02040503050406030204" pitchFamily="18" charset="0"/>
                            <a:cs typeface="Times New Roman" panose="02020603050405020304" pitchFamily="18" charset="0"/>
                          </a:rPr>
                          <m:t>∆</m:t>
                        </m:r>
                      </m:e>
                      <m:sub>
                        <m:r>
                          <a:rPr lang="en-IN" b="1">
                            <a:solidFill>
                              <a:schemeClr val="tx1"/>
                            </a:solidFill>
                            <a:latin typeface="Cambria Math" panose="02040503050406030204" pitchFamily="18" charset="0"/>
                            <a:cs typeface="Times New Roman" panose="02020603050405020304" pitchFamily="18" charset="0"/>
                          </a:rPr>
                          <m:t>𝟏</m:t>
                        </m:r>
                      </m:sub>
                    </m:sSub>
                  </m:oMath>
                </a14:m>
                <a:r>
                  <a:rPr lang="en-IN" dirty="0">
                    <a:solidFill>
                      <a:schemeClr val="tx1"/>
                    </a:solidFill>
                    <a:latin typeface="Times New Roman" panose="02020603050405020304" pitchFamily="18" charset="0"/>
                    <a:cs typeface="Times New Roman" panose="02020603050405020304" pitchFamily="18" charset="0"/>
                  </a:rPr>
                  <a:t>is the difference between the frequency of the modal class and the frequency of the class preceding the modal class</a:t>
                </a:r>
              </a:p>
              <a:p>
                <a:pPr marL="548640" lvl="3" algn="just">
                  <a:buSzPct val="95000"/>
                </a:pPr>
                <a14:m>
                  <m:oMath xmlns:m="http://schemas.openxmlformats.org/officeDocument/2006/math">
                    <m:sSub>
                      <m:sSubPr>
                        <m:ctrlPr>
                          <a:rPr lang="en-IN" b="1" i="1">
                            <a:solidFill>
                              <a:schemeClr val="tx1"/>
                            </a:solidFill>
                            <a:latin typeface="Cambria Math" panose="02040503050406030204" pitchFamily="18" charset="0"/>
                            <a:cs typeface="Times New Roman" panose="02020603050405020304" pitchFamily="18" charset="0"/>
                          </a:rPr>
                        </m:ctrlPr>
                      </m:sSubPr>
                      <m:e>
                        <m:r>
                          <a:rPr lang="en-IN" b="1" i="1">
                            <a:solidFill>
                              <a:schemeClr val="tx1"/>
                            </a:solidFill>
                            <a:latin typeface="Cambria Math" panose="02040503050406030204" pitchFamily="18" charset="0"/>
                            <a:cs typeface="Times New Roman" panose="02020603050405020304" pitchFamily="18" charset="0"/>
                          </a:rPr>
                          <m:t>∆</m:t>
                        </m:r>
                      </m:e>
                      <m:sub>
                        <m:r>
                          <a:rPr lang="en-IN" b="1" i="1">
                            <a:solidFill>
                              <a:schemeClr val="tx1"/>
                            </a:solidFill>
                            <a:latin typeface="Cambria Math" panose="02040503050406030204" pitchFamily="18" charset="0"/>
                            <a:cs typeface="Times New Roman" panose="02020603050405020304" pitchFamily="18" charset="0"/>
                          </a:rPr>
                          <m:t>𝟐</m:t>
                        </m:r>
                      </m:sub>
                    </m:sSub>
                  </m:oMath>
                </a14:m>
                <a:r>
                  <a:rPr lang="en-IN" dirty="0">
                    <a:solidFill>
                      <a:schemeClr val="tx1"/>
                    </a:solidFill>
                    <a:latin typeface="Times New Roman" panose="02020603050405020304" pitchFamily="18" charset="0"/>
                    <a:cs typeface="Times New Roman" panose="02020603050405020304" pitchFamily="18" charset="0"/>
                  </a:rPr>
                  <a:t> is the difference between the frequency of the modal class and the class succeeding the modal class</a:t>
                </a:r>
              </a:p>
              <a:p>
                <a:pPr marL="548640" lvl="3" indent="0" algn="just">
                  <a:buSzPct val="95000"/>
                  <a:buNone/>
                </a:pPr>
                <a:r>
                  <a:rPr lang="en-IN" b="1" i="1" dirty="0">
                    <a:solidFill>
                      <a:schemeClr val="tx1"/>
                    </a:solidFill>
                    <a:latin typeface="Times New Roman" panose="02020603050405020304" pitchFamily="18" charset="0"/>
                    <a:cs typeface="Times New Roman" panose="02020603050405020304" pitchFamily="18" charset="0"/>
                  </a:rPr>
                  <a:t>l</a:t>
                </a:r>
                <a:r>
                  <a:rPr lang="en-IN" i="1" dirty="0">
                    <a:solidFill>
                      <a:schemeClr val="tx1"/>
                    </a:solidFill>
                    <a:latin typeface="Times New Roman" panose="02020603050405020304" pitchFamily="18" charset="0"/>
                    <a:cs typeface="Times New Roman" panose="02020603050405020304" pitchFamily="18" charset="0"/>
                  </a:rPr>
                  <a:t> </a:t>
                </a:r>
                <a:r>
                  <a:rPr lang="en-IN" dirty="0">
                    <a:solidFill>
                      <a:schemeClr val="tx1"/>
                    </a:solidFill>
                    <a:latin typeface="Times New Roman" panose="02020603050405020304" pitchFamily="18" charset="0"/>
                    <a:cs typeface="Times New Roman" panose="02020603050405020304" pitchFamily="18" charset="0"/>
                  </a:rPr>
                  <a:t>is the lower boundary of the modal class</a:t>
                </a:r>
              </a:p>
              <a:p>
                <a:pPr marL="548640" lvl="3" indent="0" algn="just">
                  <a:buSzPct val="95000"/>
                  <a:buNone/>
                </a:pPr>
                <a:endParaRPr lang="en-IN" b="1" dirty="0">
                  <a:solidFill>
                    <a:schemeClr val="accent1">
                      <a:lumMod val="75000"/>
                    </a:schemeClr>
                  </a:solidFill>
                  <a:latin typeface="Times New Roman" panose="02020603050405020304" pitchFamily="18" charset="0"/>
                  <a:cs typeface="Times New Roman" panose="02020603050405020304" pitchFamily="18" charset="0"/>
                </a:endParaRPr>
              </a:p>
              <a:p>
                <a:pPr marL="548640" lvl="3" indent="0" algn="just">
                  <a:buSzPct val="95000"/>
                  <a:buNone/>
                </a:pPr>
                <a:r>
                  <a:rPr lang="en-IN" b="1" dirty="0">
                    <a:solidFill>
                      <a:schemeClr val="accent1">
                        <a:lumMod val="75000"/>
                      </a:schemeClr>
                    </a:solidFill>
                    <a:latin typeface="Times New Roman" panose="02020603050405020304" pitchFamily="18" charset="0"/>
                    <a:cs typeface="Times New Roman" panose="02020603050405020304" pitchFamily="18" charset="0"/>
                  </a:rPr>
                  <a:t>Note</a:t>
                </a:r>
              </a:p>
              <a:p>
                <a:pPr marL="548640" lvl="3" indent="0" algn="just">
                  <a:buSzPct val="95000"/>
                  <a:buNone/>
                </a:pPr>
                <a:r>
                  <a:rPr lang="en-IN" i="1" dirty="0">
                    <a:latin typeface="Times New Roman" panose="02020603050405020304" pitchFamily="18" charset="0"/>
                    <a:cs typeface="Times New Roman" panose="02020603050405020304" pitchFamily="18" charset="0"/>
                  </a:rPr>
                  <a:t> </a:t>
                </a:r>
                <a:r>
                  <a:rPr lang="en-IN" dirty="0">
                    <a:solidFill>
                      <a:srgbClr val="0B5ED7"/>
                    </a:solidFill>
                    <a:latin typeface="Times New Roman" panose="02020603050405020304" pitchFamily="18" charset="0"/>
                    <a:cs typeface="Times New Roman" panose="02020603050405020304" pitchFamily="18" charset="0"/>
                  </a:rPr>
                  <a:t>If each data value occurs only once, then there is no mode!</a:t>
                </a:r>
              </a:p>
            </p:txBody>
          </p:sp>
        </mc:Choice>
        <mc:Fallback>
          <p:sp>
            <p:nvSpPr>
              <p:cNvPr id="7" name="Rectangle 6"/>
              <p:cNvSpPr>
                <a:spLocks noRot="1" noChangeAspect="1" noMove="1" noResize="1" noEditPoints="1" noAdjustHandles="1" noChangeArrowheads="1" noChangeShapeType="1" noTextEdit="1"/>
              </p:cNvSpPr>
              <p:nvPr/>
            </p:nvSpPr>
            <p:spPr>
              <a:xfrm>
                <a:off x="568960" y="1449825"/>
                <a:ext cx="7734300" cy="4836675"/>
              </a:xfrm>
              <a:prstGeom prst="rect">
                <a:avLst/>
              </a:prstGeom>
              <a:blipFill>
                <a:blip r:embed="rId2"/>
                <a:stretch>
                  <a:fillRect/>
                </a:stretch>
              </a:blipFill>
              <a:effectLst>
                <a:glow rad="63500">
                  <a:schemeClr val="accent2">
                    <a:satMod val="175000"/>
                    <a:alpha val="40000"/>
                  </a:schemeClr>
                </a:glow>
              </a:effectLst>
            </p:spPr>
            <p:txBody>
              <a:bodyPr/>
              <a:lstStyle/>
              <a:p>
                <a:r>
                  <a:rPr lang="en-US">
                    <a:noFill/>
                  </a:rPr>
                  <a:t> </a:t>
                </a:r>
              </a:p>
            </p:txBody>
          </p:sp>
        </mc:Fallback>
      </mc:AlternateContent>
      <p:sp>
        <p:nvSpPr>
          <p:cNvPr id="8" name="Rounded Rectangle 7"/>
          <p:cNvSpPr/>
          <p:nvPr/>
        </p:nvSpPr>
        <p:spPr>
          <a:xfrm>
            <a:off x="568960" y="1449825"/>
            <a:ext cx="7734300" cy="569475"/>
          </a:xfrm>
          <a:prstGeom prst="roundRect">
            <a:avLst/>
          </a:prstGeom>
          <a:gradFill flip="none" rotWithShape="1">
            <a:gsLst>
              <a:gs pos="0">
                <a:srgbClr val="FFEFD1"/>
              </a:gs>
              <a:gs pos="64999">
                <a:srgbClr val="F0EBD5"/>
              </a:gs>
              <a:gs pos="100000">
                <a:srgbClr val="D1C39F"/>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prstClr val="black"/>
                </a:solidFill>
                <a:latin typeface="Times New Roman" pitchFamily="18" charset="0"/>
                <a:cs typeface="Times New Roman" pitchFamily="18" charset="0"/>
              </a:rPr>
              <a:t>Definition 3.13: </a:t>
            </a:r>
            <a:r>
              <a:rPr lang="en-US" sz="2000" b="1" dirty="0">
                <a:solidFill>
                  <a:prstClr val="black"/>
                </a:solidFill>
                <a:latin typeface="Times New Roman" pitchFamily="18" charset="0"/>
                <a:cs typeface="Times New Roman" pitchFamily="18" charset="0"/>
              </a:rPr>
              <a:t>Mode of a grouped data</a:t>
            </a:r>
            <a:endParaRPr lang="en-IN" sz="2000" b="1" dirty="0">
              <a:solidFill>
                <a:prstClr val="black"/>
              </a:solidFill>
              <a:latin typeface="Times New Roman" pitchFamily="18" charset="0"/>
              <a:cs typeface="Times New Roman" pitchFamily="18" charset="0"/>
            </a:endParaRPr>
          </a:p>
        </p:txBody>
      </p:sp>
    </p:spTree>
    <p:extLst>
      <p:ext uri="{BB962C8B-B14F-4D97-AF65-F5344CB8AC3E}">
        <p14:creationId xmlns:p14="http://schemas.microsoft.com/office/powerpoint/2010/main" val="31485824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1034EAFA-812B-A942-A45A-43A83D90E4B0}"/>
              </a:ext>
            </a:extLst>
          </p:cNvPr>
          <p:cNvSpPr>
            <a:spLocks noGrp="1"/>
          </p:cNvSpPr>
          <p:nvPr>
            <p:ph type="dt" sz="half" idx="10"/>
          </p:nvPr>
        </p:nvSpPr>
        <p:spPr/>
        <p:txBody>
          <a:bodyPr/>
          <a:lstStyle/>
          <a:p>
            <a:r>
              <a:rPr lang="en-IN"/>
              <a:t>IIITS: IDA - M2021</a:t>
            </a:r>
            <a:endParaRPr lang="en-IN" dirty="0"/>
          </a:p>
        </p:txBody>
      </p:sp>
      <p:sp>
        <p:nvSpPr>
          <p:cNvPr id="5" name="Slide Number Placeholder 4">
            <a:extLst>
              <a:ext uri="{FF2B5EF4-FFF2-40B4-BE49-F238E27FC236}">
                <a16:creationId xmlns:a16="http://schemas.microsoft.com/office/drawing/2014/main" id="{DDBC6181-8AFC-2443-9134-2D262A242427}"/>
              </a:ext>
            </a:extLst>
          </p:cNvPr>
          <p:cNvSpPr>
            <a:spLocks noGrp="1"/>
          </p:cNvSpPr>
          <p:nvPr>
            <p:ph type="sldNum" sz="quarter" idx="12"/>
          </p:nvPr>
        </p:nvSpPr>
        <p:spPr/>
        <p:txBody>
          <a:bodyPr/>
          <a:lstStyle/>
          <a:p>
            <a:fld id="{E2D238DB-7230-45D0-89A2-1890D4DEDBDF}" type="slidenum">
              <a:rPr lang="en-IN" smtClean="0"/>
              <a:pPr/>
              <a:t>21</a:t>
            </a:fld>
            <a:endParaRPr lang="en-IN" dirty="0"/>
          </a:p>
        </p:txBody>
      </p:sp>
      <p:pic>
        <p:nvPicPr>
          <p:cNvPr id="6" name="Picture 5">
            <a:extLst>
              <a:ext uri="{FF2B5EF4-FFF2-40B4-BE49-F238E27FC236}">
                <a16:creationId xmlns:a16="http://schemas.microsoft.com/office/drawing/2014/main" id="{A4093CD7-4B67-834B-B33E-E4440A2FBE58}"/>
              </a:ext>
            </a:extLst>
          </p:cNvPr>
          <p:cNvPicPr>
            <a:picLocks noChangeAspect="1"/>
          </p:cNvPicPr>
          <p:nvPr/>
        </p:nvPicPr>
        <p:blipFill>
          <a:blip r:embed="rId2"/>
          <a:stretch>
            <a:fillRect/>
          </a:stretch>
        </p:blipFill>
        <p:spPr>
          <a:xfrm>
            <a:off x="328319" y="144379"/>
            <a:ext cx="6036385" cy="6629400"/>
          </a:xfrm>
          <a:prstGeom prst="rect">
            <a:avLst/>
          </a:prstGeom>
        </p:spPr>
      </p:pic>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AFDEC6F0-5D42-2346-98E3-4D8474A2311B}"/>
                  </a:ext>
                </a:extLst>
              </p:cNvPr>
              <p:cNvSpPr txBox="1"/>
              <p:nvPr/>
            </p:nvSpPr>
            <p:spPr>
              <a:xfrm>
                <a:off x="6395189" y="1077238"/>
                <a:ext cx="2562945" cy="1973169"/>
              </a:xfrm>
              <a:prstGeom prst="rect">
                <a:avLst/>
              </a:prstGeom>
              <a:noFill/>
            </p:spPr>
            <p:txBody>
              <a:bodyPr wrap="none" rtlCol="0">
                <a:spAutoFit/>
              </a:bodyPr>
              <a:lstStyle/>
              <a:p>
                <a:pPr marL="0" lvl="1" indent="0" algn="ctr">
                  <a:buClr>
                    <a:schemeClr val="accent3"/>
                  </a:buClr>
                  <a:buSzPct val="95000"/>
                  <a:buNone/>
                </a:pPr>
                <a14:m>
                  <m:oMath xmlns:m="http://schemas.openxmlformats.org/officeDocument/2006/math">
                    <m:acc>
                      <m:accPr>
                        <m:chr m:val="̃"/>
                        <m:ctrlPr>
                          <a:rPr lang="en-IN" b="1" i="1" smtClean="0">
                            <a:latin typeface="Cambria Math" panose="02040503050406030204" pitchFamily="18" charset="0"/>
                            <a:ea typeface="Cambria Math" panose="02040503050406030204" pitchFamily="18" charset="0"/>
                            <a:cs typeface="Times New Roman" panose="02020603050405020304" pitchFamily="18" charset="0"/>
                          </a:rPr>
                        </m:ctrlPr>
                      </m:accPr>
                      <m:e>
                        <m:r>
                          <a:rPr lang="en-IN" b="1" i="1">
                            <a:latin typeface="Cambria Math" panose="02040503050406030204" pitchFamily="18" charset="0"/>
                            <a:ea typeface="Cambria Math" panose="02040503050406030204" pitchFamily="18" charset="0"/>
                            <a:cs typeface="Times New Roman" panose="02020603050405020304" pitchFamily="18" charset="0"/>
                          </a:rPr>
                          <m:t>𝒙</m:t>
                        </m:r>
                      </m:e>
                    </m:acc>
                  </m:oMath>
                </a14:m>
                <a:r>
                  <a:rPr lang="en-IN" b="1" i="1" dirty="0">
                    <a:latin typeface="Cambria Math" panose="02040503050406030204" pitchFamily="18" charset="0"/>
                    <a:ea typeface="Cambria Math" panose="02040503050406030204" pitchFamily="18" charset="0"/>
                    <a:cs typeface="Times New Roman" panose="02020603050405020304" pitchFamily="18" charset="0"/>
                  </a:rPr>
                  <a:t> = l + </a:t>
                </a:r>
                <a14:m>
                  <m:oMath xmlns:m="http://schemas.openxmlformats.org/officeDocument/2006/math">
                    <m:d>
                      <m:dPr>
                        <m:ctrlPr>
                          <a:rPr lang="en-IN" b="1" i="1">
                            <a:latin typeface="Cambria Math" panose="02040503050406030204" pitchFamily="18" charset="0"/>
                            <a:ea typeface="Cambria Math" panose="02040503050406030204" pitchFamily="18" charset="0"/>
                            <a:cs typeface="Times New Roman" panose="02020603050405020304" pitchFamily="18" charset="0"/>
                          </a:rPr>
                        </m:ctrlPr>
                      </m:dPr>
                      <m:e>
                        <m:f>
                          <m:fPr>
                            <m:ctrlPr>
                              <a:rPr lang="en-IN" b="1" i="1">
                                <a:latin typeface="Cambria Math" panose="02040503050406030204" pitchFamily="18" charset="0"/>
                                <a:ea typeface="Cambria Math" panose="02040503050406030204" pitchFamily="18" charset="0"/>
                                <a:cs typeface="Times New Roman" panose="02020603050405020304" pitchFamily="18" charset="0"/>
                              </a:rPr>
                            </m:ctrlPr>
                          </m:fPr>
                          <m:num>
                            <m:sSub>
                              <m:sSubPr>
                                <m:ctrlPr>
                                  <a:rPr lang="en-IN" b="1" i="1">
                                    <a:latin typeface="Cambria Math" panose="02040503050406030204" pitchFamily="18" charset="0"/>
                                    <a:ea typeface="Cambria Math" panose="02040503050406030204" pitchFamily="18" charset="0"/>
                                    <a:cs typeface="Times New Roman" panose="02020603050405020304" pitchFamily="18" charset="0"/>
                                  </a:rPr>
                                </m:ctrlPr>
                              </m:sSubPr>
                              <m:e>
                                <m:r>
                                  <a:rPr lang="en-IN" b="1" i="1">
                                    <a:latin typeface="Cambria Math" panose="02040503050406030204" pitchFamily="18" charset="0"/>
                                    <a:ea typeface="Cambria Math" panose="02040503050406030204" pitchFamily="18" charset="0"/>
                                    <a:cs typeface="Times New Roman" panose="02020603050405020304" pitchFamily="18" charset="0"/>
                                  </a:rPr>
                                  <m:t>∆</m:t>
                                </m:r>
                              </m:e>
                              <m:sub>
                                <m:r>
                                  <a:rPr lang="en-IN" b="1" i="1">
                                    <a:latin typeface="Cambria Math" panose="02040503050406030204" pitchFamily="18" charset="0"/>
                                    <a:ea typeface="Cambria Math" panose="02040503050406030204" pitchFamily="18" charset="0"/>
                                    <a:cs typeface="Times New Roman" panose="02020603050405020304" pitchFamily="18" charset="0"/>
                                  </a:rPr>
                                  <m:t>𝟏</m:t>
                                </m:r>
                              </m:sub>
                            </m:sSub>
                          </m:num>
                          <m:den>
                            <m:sSub>
                              <m:sSubPr>
                                <m:ctrlPr>
                                  <a:rPr lang="en-IN" b="1" i="1">
                                    <a:latin typeface="Cambria Math" panose="02040503050406030204" pitchFamily="18" charset="0"/>
                                    <a:ea typeface="Cambria Math" panose="02040503050406030204" pitchFamily="18" charset="0"/>
                                    <a:cs typeface="Times New Roman" panose="02020603050405020304" pitchFamily="18" charset="0"/>
                                  </a:rPr>
                                </m:ctrlPr>
                              </m:sSubPr>
                              <m:e>
                                <m:r>
                                  <a:rPr lang="en-IN" b="1" i="1">
                                    <a:latin typeface="Cambria Math" panose="02040503050406030204" pitchFamily="18" charset="0"/>
                                    <a:ea typeface="Cambria Math" panose="02040503050406030204" pitchFamily="18" charset="0"/>
                                    <a:cs typeface="Times New Roman" panose="02020603050405020304" pitchFamily="18" charset="0"/>
                                  </a:rPr>
                                  <m:t>∆</m:t>
                                </m:r>
                              </m:e>
                              <m:sub>
                                <m:r>
                                  <a:rPr lang="en-IN" b="1" i="1">
                                    <a:latin typeface="Cambria Math" panose="02040503050406030204" pitchFamily="18" charset="0"/>
                                    <a:ea typeface="Cambria Math" panose="02040503050406030204" pitchFamily="18" charset="0"/>
                                    <a:cs typeface="Times New Roman" panose="02020603050405020304" pitchFamily="18" charset="0"/>
                                  </a:rPr>
                                  <m:t>𝟏</m:t>
                                </m:r>
                              </m:sub>
                            </m:sSub>
                            <m:r>
                              <a:rPr lang="en-US" b="1" i="1">
                                <a:latin typeface="Cambria Math" panose="02040503050406030204" pitchFamily="18" charset="0"/>
                                <a:ea typeface="Cambria Math" panose="02040503050406030204" pitchFamily="18" charset="0"/>
                                <a:cs typeface="Times New Roman" panose="02020603050405020304" pitchFamily="18" charset="0"/>
                              </a:rPr>
                              <m:t>−</m:t>
                            </m:r>
                            <m:sSub>
                              <m:sSubPr>
                                <m:ctrlPr>
                                  <a:rPr lang="en-IN" b="1" i="1">
                                    <a:latin typeface="Cambria Math" panose="02040503050406030204" pitchFamily="18" charset="0"/>
                                    <a:ea typeface="Cambria Math" panose="02040503050406030204" pitchFamily="18" charset="0"/>
                                    <a:cs typeface="Times New Roman" panose="02020603050405020304" pitchFamily="18" charset="0"/>
                                  </a:rPr>
                                </m:ctrlPr>
                              </m:sSubPr>
                              <m:e>
                                <m:r>
                                  <a:rPr lang="en-IN" b="1" i="1">
                                    <a:latin typeface="Cambria Math" panose="02040503050406030204" pitchFamily="18" charset="0"/>
                                    <a:ea typeface="Cambria Math" panose="02040503050406030204" pitchFamily="18" charset="0"/>
                                    <a:cs typeface="Times New Roman" panose="02020603050405020304" pitchFamily="18" charset="0"/>
                                  </a:rPr>
                                  <m:t>∆</m:t>
                                </m:r>
                              </m:e>
                              <m:sub>
                                <m:r>
                                  <a:rPr lang="en-IN" b="1" i="1">
                                    <a:latin typeface="Cambria Math" panose="02040503050406030204" pitchFamily="18" charset="0"/>
                                    <a:ea typeface="Cambria Math" panose="02040503050406030204" pitchFamily="18" charset="0"/>
                                    <a:cs typeface="Times New Roman" panose="02020603050405020304" pitchFamily="18" charset="0"/>
                                  </a:rPr>
                                  <m:t>𝟐</m:t>
                                </m:r>
                              </m:sub>
                            </m:sSub>
                          </m:den>
                        </m:f>
                      </m:e>
                    </m:d>
                  </m:oMath>
                </a14:m>
                <a:r>
                  <a:rPr lang="en-IN" b="1" i="1" dirty="0">
                    <a:latin typeface="Cambria Math" panose="02040503050406030204" pitchFamily="18" charset="0"/>
                    <a:ea typeface="Cambria Math" panose="02040503050406030204" pitchFamily="18" charset="0"/>
                    <a:cs typeface="Times New Roman" panose="02020603050405020304" pitchFamily="18" charset="0"/>
                  </a:rPr>
                  <a:t>  h</a:t>
                </a:r>
              </a:p>
              <a:p>
                <a:pPr marL="0" lvl="1" indent="0" algn="ctr">
                  <a:buClr>
                    <a:schemeClr val="accent3"/>
                  </a:buClr>
                  <a:buSzPct val="95000"/>
                  <a:buNone/>
                </a:pPr>
                <a:r>
                  <a:rPr lang="en-IN" b="1" i="1" dirty="0">
                    <a:latin typeface="Cambria Math" panose="02040503050406030204" pitchFamily="18" charset="0"/>
                    <a:ea typeface="Cambria Math" panose="02040503050406030204" pitchFamily="18" charset="0"/>
                    <a:cs typeface="Times New Roman" panose="02020603050405020304" pitchFamily="18" charset="0"/>
                  </a:rPr>
                  <a:t> </a:t>
                </a:r>
              </a:p>
              <a:p>
                <a:pPr marL="0" lvl="1" indent="0" algn="ctr">
                  <a:buClr>
                    <a:schemeClr val="accent3"/>
                  </a:buClr>
                  <a:buSzPct val="95000"/>
                  <a:buNone/>
                </a:pPr>
                <a:r>
                  <a:rPr lang="en-IN" b="1" i="1" dirty="0">
                    <a:latin typeface="Cambria Math" panose="02040503050406030204" pitchFamily="18" charset="0"/>
                    <a:ea typeface="Cambria Math" panose="02040503050406030204" pitchFamily="18" charset="0"/>
                    <a:cs typeface="Times New Roman" panose="02020603050405020304" pitchFamily="18" charset="0"/>
                  </a:rPr>
                  <a:t>= l + </a:t>
                </a:r>
                <a14:m>
                  <m:oMath xmlns:m="http://schemas.openxmlformats.org/officeDocument/2006/math">
                    <m:d>
                      <m:dPr>
                        <m:ctrlPr>
                          <a:rPr lang="en-IN" b="1" i="1">
                            <a:latin typeface="Cambria Math" panose="02040503050406030204" pitchFamily="18" charset="0"/>
                            <a:ea typeface="Cambria Math" panose="02040503050406030204" pitchFamily="18" charset="0"/>
                            <a:cs typeface="Times New Roman" panose="02020603050405020304" pitchFamily="18" charset="0"/>
                          </a:rPr>
                        </m:ctrlPr>
                      </m:dPr>
                      <m:e>
                        <m:f>
                          <m:fPr>
                            <m:ctrlPr>
                              <a:rPr lang="en-IN" b="1" i="1">
                                <a:latin typeface="Cambria Math" panose="02040503050406030204" pitchFamily="18" charset="0"/>
                                <a:ea typeface="Cambria Math" panose="02040503050406030204" pitchFamily="18" charset="0"/>
                                <a:cs typeface="Times New Roman" panose="02020603050405020304" pitchFamily="18" charset="0"/>
                              </a:rPr>
                            </m:ctrlPr>
                          </m:fPr>
                          <m:num>
                            <m:sSub>
                              <m:sSubPr>
                                <m:ctrlPr>
                                  <a:rPr lang="en-IN" b="1" i="1">
                                    <a:latin typeface="Cambria Math" panose="02040503050406030204" pitchFamily="18" charset="0"/>
                                    <a:ea typeface="Cambria Math" panose="02040503050406030204" pitchFamily="18" charset="0"/>
                                    <a:cs typeface="Times New Roman" panose="02020603050405020304" pitchFamily="18" charset="0"/>
                                  </a:rPr>
                                </m:ctrlPr>
                              </m:sSubPr>
                              <m:e>
                                <m:r>
                                  <a:rPr lang="en-US" b="1" i="1" smtClean="0">
                                    <a:latin typeface="Cambria Math" panose="02040503050406030204" pitchFamily="18" charset="0"/>
                                    <a:ea typeface="Cambria Math" panose="02040503050406030204" pitchFamily="18" charset="0"/>
                                    <a:cs typeface="Times New Roman" panose="02020603050405020304" pitchFamily="18" charset="0"/>
                                  </a:rPr>
                                  <m:t>𝒇</m:t>
                                </m:r>
                              </m:e>
                              <m:sub>
                                <m:r>
                                  <a:rPr lang="en-IN" b="1" i="1">
                                    <a:latin typeface="Cambria Math" panose="02040503050406030204" pitchFamily="18" charset="0"/>
                                    <a:ea typeface="Cambria Math" panose="02040503050406030204" pitchFamily="18" charset="0"/>
                                    <a:cs typeface="Times New Roman" panose="02020603050405020304" pitchFamily="18" charset="0"/>
                                  </a:rPr>
                                  <m:t>𝟏</m:t>
                                </m:r>
                              </m:sub>
                            </m:sSub>
                            <m:r>
                              <a:rPr lang="en-US" b="1" i="1" smtClean="0">
                                <a:latin typeface="Cambria Math" panose="02040503050406030204" pitchFamily="18" charset="0"/>
                                <a:ea typeface="Cambria Math" panose="02040503050406030204" pitchFamily="18" charset="0"/>
                                <a:cs typeface="Times New Roman" panose="02020603050405020304" pitchFamily="18" charset="0"/>
                              </a:rPr>
                              <m:t> −</m:t>
                            </m:r>
                            <m:sSub>
                              <m:sSubPr>
                                <m:ctrlPr>
                                  <a:rPr lang="en-IN" b="1" i="1">
                                    <a:latin typeface="Cambria Math" panose="02040503050406030204" pitchFamily="18" charset="0"/>
                                    <a:ea typeface="Cambria Math" panose="02040503050406030204" pitchFamily="18" charset="0"/>
                                    <a:cs typeface="Times New Roman" panose="02020603050405020304" pitchFamily="18" charset="0"/>
                                  </a:rPr>
                                </m:ctrlPr>
                              </m:sSubPr>
                              <m:e>
                                <m:r>
                                  <a:rPr lang="en-US" b="1" i="1">
                                    <a:latin typeface="Cambria Math" panose="02040503050406030204" pitchFamily="18" charset="0"/>
                                    <a:ea typeface="Cambria Math" panose="02040503050406030204" pitchFamily="18" charset="0"/>
                                    <a:cs typeface="Times New Roman" panose="02020603050405020304" pitchFamily="18" charset="0"/>
                                  </a:rPr>
                                  <m:t>𝒇</m:t>
                                </m:r>
                              </m:e>
                              <m:sub>
                                <m:r>
                                  <a:rPr lang="en-US" b="1" i="1" smtClean="0">
                                    <a:latin typeface="Cambria Math" panose="02040503050406030204" pitchFamily="18" charset="0"/>
                                    <a:ea typeface="Cambria Math" panose="02040503050406030204" pitchFamily="18" charset="0"/>
                                    <a:cs typeface="Times New Roman" panose="02020603050405020304" pitchFamily="18" charset="0"/>
                                  </a:rPr>
                                  <m:t>𝟎</m:t>
                                </m:r>
                              </m:sub>
                            </m:sSub>
                          </m:num>
                          <m:den>
                            <m:sSub>
                              <m:sSubPr>
                                <m:ctrlPr>
                                  <a:rPr lang="en-IN" b="1" i="1">
                                    <a:latin typeface="Cambria Math" panose="02040503050406030204" pitchFamily="18" charset="0"/>
                                    <a:ea typeface="Cambria Math" panose="02040503050406030204" pitchFamily="18" charset="0"/>
                                    <a:cs typeface="Times New Roman" panose="02020603050405020304" pitchFamily="18" charset="0"/>
                                  </a:rPr>
                                </m:ctrlPr>
                              </m:sSubPr>
                              <m:e>
                                <m:r>
                                  <a:rPr lang="en-US" b="1" i="1" smtClean="0">
                                    <a:latin typeface="Cambria Math" panose="02040503050406030204" pitchFamily="18" charset="0"/>
                                    <a:ea typeface="Cambria Math" panose="02040503050406030204" pitchFamily="18" charset="0"/>
                                    <a:cs typeface="Times New Roman" panose="02020603050405020304" pitchFamily="18" charset="0"/>
                                  </a:rPr>
                                  <m:t>(</m:t>
                                </m:r>
                                <m:r>
                                  <a:rPr lang="en-US" b="1" i="1">
                                    <a:latin typeface="Cambria Math" panose="02040503050406030204" pitchFamily="18" charset="0"/>
                                    <a:ea typeface="Cambria Math" panose="02040503050406030204" pitchFamily="18" charset="0"/>
                                    <a:cs typeface="Times New Roman" panose="02020603050405020304" pitchFamily="18" charset="0"/>
                                  </a:rPr>
                                  <m:t>𝒇</m:t>
                                </m:r>
                              </m:e>
                              <m:sub>
                                <m:r>
                                  <a:rPr lang="en-IN" b="1" i="1">
                                    <a:latin typeface="Cambria Math" panose="02040503050406030204" pitchFamily="18" charset="0"/>
                                    <a:ea typeface="Cambria Math" panose="02040503050406030204" pitchFamily="18" charset="0"/>
                                    <a:cs typeface="Times New Roman" panose="02020603050405020304" pitchFamily="18" charset="0"/>
                                  </a:rPr>
                                  <m:t>𝟏</m:t>
                                </m:r>
                              </m:sub>
                            </m:sSub>
                            <m:r>
                              <a:rPr lang="en-US" b="1" i="1">
                                <a:latin typeface="Cambria Math" panose="02040503050406030204" pitchFamily="18" charset="0"/>
                                <a:ea typeface="Cambria Math" panose="02040503050406030204" pitchFamily="18" charset="0"/>
                                <a:cs typeface="Times New Roman" panose="02020603050405020304" pitchFamily="18" charset="0"/>
                              </a:rPr>
                              <m:t> −</m:t>
                            </m:r>
                            <m:sSub>
                              <m:sSubPr>
                                <m:ctrlPr>
                                  <a:rPr lang="en-IN" b="1" i="1">
                                    <a:latin typeface="Cambria Math" panose="02040503050406030204" pitchFamily="18" charset="0"/>
                                    <a:ea typeface="Cambria Math" panose="02040503050406030204" pitchFamily="18" charset="0"/>
                                    <a:cs typeface="Times New Roman" panose="02020603050405020304" pitchFamily="18" charset="0"/>
                                  </a:rPr>
                                </m:ctrlPr>
                              </m:sSubPr>
                              <m:e>
                                <m:r>
                                  <a:rPr lang="en-US" b="1" i="1">
                                    <a:latin typeface="Cambria Math" panose="02040503050406030204" pitchFamily="18" charset="0"/>
                                    <a:ea typeface="Cambria Math" panose="02040503050406030204" pitchFamily="18" charset="0"/>
                                    <a:cs typeface="Times New Roman" panose="02020603050405020304" pitchFamily="18" charset="0"/>
                                  </a:rPr>
                                  <m:t>𝒇</m:t>
                                </m:r>
                              </m:e>
                              <m:sub>
                                <m:r>
                                  <a:rPr lang="en-US" b="1" i="1">
                                    <a:latin typeface="Cambria Math" panose="02040503050406030204" pitchFamily="18" charset="0"/>
                                    <a:ea typeface="Cambria Math" panose="02040503050406030204" pitchFamily="18" charset="0"/>
                                    <a:cs typeface="Times New Roman" panose="02020603050405020304" pitchFamily="18" charset="0"/>
                                  </a:rPr>
                                  <m:t>𝟎</m:t>
                                </m:r>
                              </m:sub>
                            </m:sSub>
                            <m:r>
                              <a:rPr lang="en-US" b="1" i="1" smtClean="0">
                                <a:latin typeface="Cambria Math" panose="02040503050406030204" pitchFamily="18" charset="0"/>
                                <a:ea typeface="Cambria Math" panose="02040503050406030204" pitchFamily="18" charset="0"/>
                                <a:cs typeface="Times New Roman" panose="02020603050405020304" pitchFamily="18" charset="0"/>
                              </a:rPr>
                              <m:t>)</m:t>
                            </m:r>
                            <m:r>
                              <a:rPr lang="en-US" b="1" i="1">
                                <a:latin typeface="Cambria Math" panose="02040503050406030204" pitchFamily="18" charset="0"/>
                                <a:ea typeface="Cambria Math" panose="02040503050406030204" pitchFamily="18" charset="0"/>
                                <a:cs typeface="Times New Roman" panose="02020603050405020304" pitchFamily="18" charset="0"/>
                              </a:rPr>
                              <m:t>−</m:t>
                            </m:r>
                            <m:sSub>
                              <m:sSubPr>
                                <m:ctrlPr>
                                  <a:rPr lang="en-IN" b="1" i="1">
                                    <a:latin typeface="Cambria Math" panose="02040503050406030204" pitchFamily="18" charset="0"/>
                                    <a:ea typeface="Cambria Math" panose="02040503050406030204" pitchFamily="18" charset="0"/>
                                    <a:cs typeface="Times New Roman" panose="02020603050405020304" pitchFamily="18" charset="0"/>
                                  </a:rPr>
                                </m:ctrlPr>
                              </m:sSubPr>
                              <m:e>
                                <m:r>
                                  <a:rPr lang="en-US" b="1" i="1" smtClean="0">
                                    <a:latin typeface="Cambria Math" panose="02040503050406030204" pitchFamily="18" charset="0"/>
                                    <a:ea typeface="Cambria Math" panose="02040503050406030204" pitchFamily="18" charset="0"/>
                                    <a:cs typeface="Times New Roman" panose="02020603050405020304" pitchFamily="18" charset="0"/>
                                  </a:rPr>
                                  <m:t>(</m:t>
                                </m:r>
                                <m:r>
                                  <a:rPr lang="en-US" b="1" i="1">
                                    <a:latin typeface="Cambria Math" panose="02040503050406030204" pitchFamily="18" charset="0"/>
                                    <a:ea typeface="Cambria Math" panose="02040503050406030204" pitchFamily="18" charset="0"/>
                                    <a:cs typeface="Times New Roman" panose="02020603050405020304" pitchFamily="18" charset="0"/>
                                  </a:rPr>
                                  <m:t>𝒇</m:t>
                                </m:r>
                              </m:e>
                              <m:sub>
                                <m:r>
                                  <a:rPr lang="en-US" b="1" i="1" smtClean="0">
                                    <a:latin typeface="Cambria Math" panose="02040503050406030204" pitchFamily="18" charset="0"/>
                                    <a:ea typeface="Cambria Math" panose="02040503050406030204" pitchFamily="18" charset="0"/>
                                    <a:cs typeface="Times New Roman" panose="02020603050405020304" pitchFamily="18" charset="0"/>
                                  </a:rPr>
                                  <m:t>𝟐</m:t>
                                </m:r>
                              </m:sub>
                            </m:sSub>
                            <m:r>
                              <a:rPr lang="en-US" b="1" i="1">
                                <a:latin typeface="Cambria Math" panose="02040503050406030204" pitchFamily="18" charset="0"/>
                                <a:ea typeface="Cambria Math" panose="02040503050406030204" pitchFamily="18" charset="0"/>
                                <a:cs typeface="Times New Roman" panose="02020603050405020304" pitchFamily="18" charset="0"/>
                              </a:rPr>
                              <m:t> −</m:t>
                            </m:r>
                            <m:sSub>
                              <m:sSubPr>
                                <m:ctrlPr>
                                  <a:rPr lang="en-IN" b="1" i="1">
                                    <a:latin typeface="Cambria Math" panose="02040503050406030204" pitchFamily="18" charset="0"/>
                                    <a:ea typeface="Cambria Math" panose="02040503050406030204" pitchFamily="18" charset="0"/>
                                    <a:cs typeface="Times New Roman" panose="02020603050405020304" pitchFamily="18" charset="0"/>
                                  </a:rPr>
                                </m:ctrlPr>
                              </m:sSubPr>
                              <m:e>
                                <m:r>
                                  <a:rPr lang="en-US" b="1" i="1">
                                    <a:latin typeface="Cambria Math" panose="02040503050406030204" pitchFamily="18" charset="0"/>
                                    <a:ea typeface="Cambria Math" panose="02040503050406030204" pitchFamily="18" charset="0"/>
                                    <a:cs typeface="Times New Roman" panose="02020603050405020304" pitchFamily="18" charset="0"/>
                                  </a:rPr>
                                  <m:t>𝒇</m:t>
                                </m:r>
                              </m:e>
                              <m:sub>
                                <m:r>
                                  <a:rPr lang="en-US" b="1" i="1" smtClean="0">
                                    <a:latin typeface="Cambria Math" panose="02040503050406030204" pitchFamily="18" charset="0"/>
                                    <a:ea typeface="Cambria Math" panose="02040503050406030204" pitchFamily="18" charset="0"/>
                                    <a:cs typeface="Times New Roman" panose="02020603050405020304" pitchFamily="18" charset="0"/>
                                  </a:rPr>
                                  <m:t>𝟏</m:t>
                                </m:r>
                              </m:sub>
                            </m:sSub>
                            <m:r>
                              <a:rPr lang="en-US" b="1" i="1" smtClean="0">
                                <a:latin typeface="Cambria Math" panose="02040503050406030204" pitchFamily="18" charset="0"/>
                                <a:ea typeface="Cambria Math" panose="02040503050406030204" pitchFamily="18" charset="0"/>
                                <a:cs typeface="Times New Roman" panose="02020603050405020304" pitchFamily="18" charset="0"/>
                              </a:rPr>
                              <m:t>)</m:t>
                            </m:r>
                          </m:den>
                        </m:f>
                      </m:e>
                    </m:d>
                  </m:oMath>
                </a14:m>
                <a:r>
                  <a:rPr lang="en-IN" b="1" i="1" dirty="0">
                    <a:latin typeface="Cambria Math" panose="02040503050406030204" pitchFamily="18" charset="0"/>
                    <a:ea typeface="Cambria Math" panose="02040503050406030204" pitchFamily="18" charset="0"/>
                    <a:cs typeface="Times New Roman" panose="02020603050405020304" pitchFamily="18" charset="0"/>
                  </a:rPr>
                  <a:t>h</a:t>
                </a:r>
              </a:p>
              <a:p>
                <a:pPr marL="0" lvl="1" indent="0" algn="ctr">
                  <a:buClr>
                    <a:schemeClr val="accent3"/>
                  </a:buClr>
                  <a:buSzPct val="95000"/>
                  <a:buNone/>
                </a:pPr>
                <a:endParaRPr lang="en-IN" b="1" i="1" dirty="0">
                  <a:latin typeface="Cambria Math" panose="02040503050406030204" pitchFamily="18" charset="0"/>
                  <a:ea typeface="Cambria Math" panose="02040503050406030204" pitchFamily="18" charset="0"/>
                  <a:cs typeface="Times New Roman" panose="02020603050405020304" pitchFamily="18" charset="0"/>
                </a:endParaRPr>
              </a:p>
              <a:p>
                <a:pPr marL="0" lvl="1" indent="0" algn="ctr">
                  <a:buClr>
                    <a:schemeClr val="accent3"/>
                  </a:buClr>
                  <a:buSzPct val="95000"/>
                  <a:buNone/>
                </a:pPr>
                <a:r>
                  <a:rPr lang="en-IN" b="1" i="1" dirty="0">
                    <a:latin typeface="Cambria Math" panose="02040503050406030204" pitchFamily="18" charset="0"/>
                    <a:ea typeface="Cambria Math" panose="02040503050406030204" pitchFamily="18" charset="0"/>
                    <a:cs typeface="Times New Roman" panose="02020603050405020304" pitchFamily="18" charset="0"/>
                  </a:rPr>
                  <a:t>= = l + </a:t>
                </a:r>
                <a14:m>
                  <m:oMath xmlns:m="http://schemas.openxmlformats.org/officeDocument/2006/math">
                    <m:d>
                      <m:dPr>
                        <m:ctrlPr>
                          <a:rPr lang="en-IN" b="1" i="1">
                            <a:latin typeface="Cambria Math" panose="02040503050406030204" pitchFamily="18" charset="0"/>
                            <a:ea typeface="Cambria Math" panose="02040503050406030204" pitchFamily="18" charset="0"/>
                            <a:cs typeface="Times New Roman" panose="02020603050405020304" pitchFamily="18" charset="0"/>
                          </a:rPr>
                        </m:ctrlPr>
                      </m:dPr>
                      <m:e>
                        <m:f>
                          <m:fPr>
                            <m:ctrlPr>
                              <a:rPr lang="en-IN" b="1" i="1">
                                <a:latin typeface="Cambria Math" panose="02040503050406030204" pitchFamily="18" charset="0"/>
                                <a:ea typeface="Cambria Math" panose="02040503050406030204" pitchFamily="18" charset="0"/>
                                <a:cs typeface="Times New Roman" panose="02020603050405020304" pitchFamily="18" charset="0"/>
                              </a:rPr>
                            </m:ctrlPr>
                          </m:fPr>
                          <m:num>
                            <m:sSub>
                              <m:sSubPr>
                                <m:ctrlPr>
                                  <a:rPr lang="en-IN" b="1" i="1">
                                    <a:latin typeface="Cambria Math" panose="02040503050406030204" pitchFamily="18" charset="0"/>
                                    <a:ea typeface="Cambria Math" panose="02040503050406030204" pitchFamily="18" charset="0"/>
                                    <a:cs typeface="Times New Roman" panose="02020603050405020304" pitchFamily="18" charset="0"/>
                                  </a:rPr>
                                </m:ctrlPr>
                              </m:sSubPr>
                              <m:e>
                                <m:r>
                                  <a:rPr lang="en-US" b="1" i="1">
                                    <a:latin typeface="Cambria Math" panose="02040503050406030204" pitchFamily="18" charset="0"/>
                                    <a:ea typeface="Cambria Math" panose="02040503050406030204" pitchFamily="18" charset="0"/>
                                    <a:cs typeface="Times New Roman" panose="02020603050405020304" pitchFamily="18" charset="0"/>
                                  </a:rPr>
                                  <m:t>𝒇</m:t>
                                </m:r>
                              </m:e>
                              <m:sub>
                                <m:r>
                                  <a:rPr lang="en-IN" b="1" i="1">
                                    <a:latin typeface="Cambria Math" panose="02040503050406030204" pitchFamily="18" charset="0"/>
                                    <a:ea typeface="Cambria Math" panose="02040503050406030204" pitchFamily="18" charset="0"/>
                                    <a:cs typeface="Times New Roman" panose="02020603050405020304" pitchFamily="18" charset="0"/>
                                  </a:rPr>
                                  <m:t>𝟏</m:t>
                                </m:r>
                              </m:sub>
                            </m:sSub>
                            <m:r>
                              <a:rPr lang="en-US" b="1" i="1">
                                <a:latin typeface="Cambria Math" panose="02040503050406030204" pitchFamily="18" charset="0"/>
                                <a:ea typeface="Cambria Math" panose="02040503050406030204" pitchFamily="18" charset="0"/>
                                <a:cs typeface="Times New Roman" panose="02020603050405020304" pitchFamily="18" charset="0"/>
                              </a:rPr>
                              <m:t> −</m:t>
                            </m:r>
                            <m:sSub>
                              <m:sSubPr>
                                <m:ctrlPr>
                                  <a:rPr lang="en-IN" b="1" i="1">
                                    <a:latin typeface="Cambria Math" panose="02040503050406030204" pitchFamily="18" charset="0"/>
                                    <a:ea typeface="Cambria Math" panose="02040503050406030204" pitchFamily="18" charset="0"/>
                                    <a:cs typeface="Times New Roman" panose="02020603050405020304" pitchFamily="18" charset="0"/>
                                  </a:rPr>
                                </m:ctrlPr>
                              </m:sSubPr>
                              <m:e>
                                <m:r>
                                  <a:rPr lang="en-US" b="1" i="1">
                                    <a:latin typeface="Cambria Math" panose="02040503050406030204" pitchFamily="18" charset="0"/>
                                    <a:ea typeface="Cambria Math" panose="02040503050406030204" pitchFamily="18" charset="0"/>
                                    <a:cs typeface="Times New Roman" panose="02020603050405020304" pitchFamily="18" charset="0"/>
                                  </a:rPr>
                                  <m:t>𝒇</m:t>
                                </m:r>
                              </m:e>
                              <m:sub>
                                <m:r>
                                  <a:rPr lang="en-US" b="1" i="1">
                                    <a:latin typeface="Cambria Math" panose="02040503050406030204" pitchFamily="18" charset="0"/>
                                    <a:ea typeface="Cambria Math" panose="02040503050406030204" pitchFamily="18" charset="0"/>
                                    <a:cs typeface="Times New Roman" panose="02020603050405020304" pitchFamily="18" charset="0"/>
                                  </a:rPr>
                                  <m:t>𝟎</m:t>
                                </m:r>
                              </m:sub>
                            </m:sSub>
                          </m:num>
                          <m:den>
                            <m:sSub>
                              <m:sSubPr>
                                <m:ctrlPr>
                                  <a:rPr lang="en-IN" b="1" i="1">
                                    <a:latin typeface="Cambria Math" panose="02040503050406030204" pitchFamily="18" charset="0"/>
                                    <a:ea typeface="Cambria Math" panose="02040503050406030204" pitchFamily="18" charset="0"/>
                                    <a:cs typeface="Times New Roman" panose="02020603050405020304" pitchFamily="18" charset="0"/>
                                  </a:rPr>
                                </m:ctrlPr>
                              </m:sSubPr>
                              <m:e>
                                <m:r>
                                  <a:rPr lang="en-US" b="1" i="1" smtClean="0">
                                    <a:latin typeface="Cambria Math" panose="02040503050406030204" pitchFamily="18" charset="0"/>
                                    <a:ea typeface="Cambria Math" panose="02040503050406030204" pitchFamily="18" charset="0"/>
                                    <a:cs typeface="Times New Roman" panose="02020603050405020304" pitchFamily="18" charset="0"/>
                                  </a:rPr>
                                  <m:t>𝟐</m:t>
                                </m:r>
                                <m:r>
                                  <a:rPr lang="en-US" b="1" i="1">
                                    <a:latin typeface="Cambria Math" panose="02040503050406030204" pitchFamily="18" charset="0"/>
                                    <a:ea typeface="Cambria Math" panose="02040503050406030204" pitchFamily="18" charset="0"/>
                                    <a:cs typeface="Times New Roman" panose="02020603050405020304" pitchFamily="18" charset="0"/>
                                  </a:rPr>
                                  <m:t>𝒇</m:t>
                                </m:r>
                              </m:e>
                              <m:sub>
                                <m:r>
                                  <a:rPr lang="en-IN" b="1" i="1">
                                    <a:latin typeface="Cambria Math" panose="02040503050406030204" pitchFamily="18" charset="0"/>
                                    <a:ea typeface="Cambria Math" panose="02040503050406030204" pitchFamily="18" charset="0"/>
                                    <a:cs typeface="Times New Roman" panose="02020603050405020304" pitchFamily="18" charset="0"/>
                                  </a:rPr>
                                  <m:t>𝟏</m:t>
                                </m:r>
                              </m:sub>
                            </m:sSub>
                            <m:r>
                              <a:rPr lang="en-US" b="1" i="1">
                                <a:latin typeface="Cambria Math" panose="02040503050406030204" pitchFamily="18" charset="0"/>
                                <a:ea typeface="Cambria Math" panose="02040503050406030204" pitchFamily="18" charset="0"/>
                                <a:cs typeface="Times New Roman" panose="02020603050405020304" pitchFamily="18" charset="0"/>
                              </a:rPr>
                              <m:t> −</m:t>
                            </m:r>
                            <m:sSub>
                              <m:sSubPr>
                                <m:ctrlPr>
                                  <a:rPr lang="en-IN" b="1" i="1">
                                    <a:latin typeface="Cambria Math" panose="02040503050406030204" pitchFamily="18" charset="0"/>
                                    <a:ea typeface="Cambria Math" panose="02040503050406030204" pitchFamily="18" charset="0"/>
                                    <a:cs typeface="Times New Roman" panose="02020603050405020304" pitchFamily="18" charset="0"/>
                                  </a:rPr>
                                </m:ctrlPr>
                              </m:sSubPr>
                              <m:e>
                                <m:r>
                                  <a:rPr lang="en-US" b="1" i="1">
                                    <a:latin typeface="Cambria Math" panose="02040503050406030204" pitchFamily="18" charset="0"/>
                                    <a:ea typeface="Cambria Math" panose="02040503050406030204" pitchFamily="18" charset="0"/>
                                    <a:cs typeface="Times New Roman" panose="02020603050405020304" pitchFamily="18" charset="0"/>
                                  </a:rPr>
                                  <m:t>𝒇</m:t>
                                </m:r>
                              </m:e>
                              <m:sub>
                                <m:r>
                                  <a:rPr lang="en-US" b="1" i="1">
                                    <a:latin typeface="Cambria Math" panose="02040503050406030204" pitchFamily="18" charset="0"/>
                                    <a:ea typeface="Cambria Math" panose="02040503050406030204" pitchFamily="18" charset="0"/>
                                    <a:cs typeface="Times New Roman" panose="02020603050405020304" pitchFamily="18" charset="0"/>
                                  </a:rPr>
                                  <m:t>𝟎</m:t>
                                </m:r>
                              </m:sub>
                            </m:sSub>
                            <m:r>
                              <a:rPr lang="en-US" b="1" i="1">
                                <a:latin typeface="Cambria Math" panose="02040503050406030204" pitchFamily="18" charset="0"/>
                                <a:ea typeface="Cambria Math" panose="02040503050406030204" pitchFamily="18" charset="0"/>
                                <a:cs typeface="Times New Roman" panose="02020603050405020304" pitchFamily="18" charset="0"/>
                              </a:rPr>
                              <m:t>−</m:t>
                            </m:r>
                            <m:sSub>
                              <m:sSubPr>
                                <m:ctrlPr>
                                  <a:rPr lang="en-IN" b="1" i="1">
                                    <a:latin typeface="Cambria Math" panose="02040503050406030204" pitchFamily="18" charset="0"/>
                                    <a:ea typeface="Cambria Math" panose="02040503050406030204" pitchFamily="18" charset="0"/>
                                    <a:cs typeface="Times New Roman" panose="02020603050405020304" pitchFamily="18" charset="0"/>
                                  </a:rPr>
                                </m:ctrlPr>
                              </m:sSubPr>
                              <m:e>
                                <m:r>
                                  <a:rPr lang="en-US" b="1" i="1">
                                    <a:latin typeface="Cambria Math" panose="02040503050406030204" pitchFamily="18" charset="0"/>
                                    <a:ea typeface="Cambria Math" panose="02040503050406030204" pitchFamily="18" charset="0"/>
                                    <a:cs typeface="Times New Roman" panose="02020603050405020304" pitchFamily="18" charset="0"/>
                                  </a:rPr>
                                  <m:t>𝒇</m:t>
                                </m:r>
                              </m:e>
                              <m:sub>
                                <m:r>
                                  <a:rPr lang="en-US" b="1" i="1">
                                    <a:latin typeface="Cambria Math" panose="02040503050406030204" pitchFamily="18" charset="0"/>
                                    <a:ea typeface="Cambria Math" panose="02040503050406030204" pitchFamily="18" charset="0"/>
                                    <a:cs typeface="Times New Roman" panose="02020603050405020304" pitchFamily="18" charset="0"/>
                                  </a:rPr>
                                  <m:t>𝟐</m:t>
                                </m:r>
                              </m:sub>
                            </m:sSub>
                            <m:r>
                              <a:rPr lang="en-US" b="1" i="1">
                                <a:latin typeface="Cambria Math" panose="02040503050406030204" pitchFamily="18" charset="0"/>
                                <a:ea typeface="Cambria Math" panose="02040503050406030204" pitchFamily="18" charset="0"/>
                                <a:cs typeface="Times New Roman" panose="02020603050405020304" pitchFamily="18" charset="0"/>
                              </a:rPr>
                              <m:t> </m:t>
                            </m:r>
                          </m:den>
                        </m:f>
                      </m:e>
                    </m:d>
                  </m:oMath>
                </a14:m>
                <a:r>
                  <a:rPr lang="en-IN" b="1" i="1" dirty="0">
                    <a:latin typeface="Cambria Math" panose="02040503050406030204" pitchFamily="18" charset="0"/>
                    <a:ea typeface="Cambria Math" panose="02040503050406030204" pitchFamily="18" charset="0"/>
                    <a:cs typeface="Times New Roman" panose="02020603050405020304" pitchFamily="18" charset="0"/>
                  </a:rPr>
                  <a:t> </a:t>
                </a:r>
              </a:p>
            </p:txBody>
          </p:sp>
        </mc:Choice>
        <mc:Fallback>
          <p:sp>
            <p:nvSpPr>
              <p:cNvPr id="2" name="TextBox 1">
                <a:extLst>
                  <a:ext uri="{FF2B5EF4-FFF2-40B4-BE49-F238E27FC236}">
                    <a16:creationId xmlns:a16="http://schemas.microsoft.com/office/drawing/2014/main" id="{AFDEC6F0-5D42-2346-98E3-4D8474A2311B}"/>
                  </a:ext>
                </a:extLst>
              </p:cNvPr>
              <p:cNvSpPr txBox="1">
                <a:spLocks noRot="1" noChangeAspect="1" noMove="1" noResize="1" noEditPoints="1" noAdjustHandles="1" noChangeArrowheads="1" noChangeShapeType="1" noTextEdit="1"/>
              </p:cNvSpPr>
              <p:nvPr/>
            </p:nvSpPr>
            <p:spPr>
              <a:xfrm>
                <a:off x="6395189" y="1077238"/>
                <a:ext cx="2562945" cy="1973169"/>
              </a:xfrm>
              <a:prstGeom prst="rect">
                <a:avLst/>
              </a:prstGeom>
              <a:blipFill>
                <a:blip r:embed="rId3"/>
                <a:stretch>
                  <a:fillRect l="-1990" r="-1493" b="-641"/>
                </a:stretch>
              </a:blipFill>
            </p:spPr>
            <p:txBody>
              <a:bodyPr/>
              <a:lstStyle/>
              <a:p>
                <a:r>
                  <a:rPr lang="en-US">
                    <a:noFill/>
                  </a:rPr>
                  <a:t> </a:t>
                </a:r>
              </a:p>
            </p:txBody>
          </p:sp>
        </mc:Fallback>
      </mc:AlternateContent>
    </p:spTree>
    <p:extLst>
      <p:ext uri="{BB962C8B-B14F-4D97-AF65-F5344CB8AC3E}">
        <p14:creationId xmlns:p14="http://schemas.microsoft.com/office/powerpoint/2010/main" val="1700175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4948" y="260648"/>
            <a:ext cx="8425339" cy="1143000"/>
          </a:xfrm>
        </p:spPr>
        <p:txBody>
          <a:bodyPr>
            <a:normAutofit fontScale="90000"/>
          </a:bodyPr>
          <a:lstStyle/>
          <a:p>
            <a:pPr algn="l"/>
            <a:r>
              <a:rPr lang="en-US" sz="4000" dirty="0">
                <a:solidFill>
                  <a:srgbClr val="A50021"/>
                </a:solidFill>
                <a:latin typeface="Times New Roman" pitchFamily="18" charset="0"/>
                <a:cs typeface="Times New Roman" pitchFamily="18" charset="0"/>
              </a:rPr>
              <a:t>Relation between mean, median and mode</a:t>
            </a:r>
            <a:endParaRPr lang="en-IN" sz="4000" dirty="0">
              <a:solidFill>
                <a:srgbClr val="A50021"/>
              </a:solidFill>
              <a:latin typeface="Times New Roman" pitchFamily="18" charset="0"/>
              <a:cs typeface="Times New Roman" pitchFamily="18" charset="0"/>
            </a:endParaRPr>
          </a:p>
        </p:txBody>
      </p:sp>
      <p:sp>
        <p:nvSpPr>
          <p:cNvPr id="3" name="Content Placeholder 2"/>
          <p:cNvSpPr>
            <a:spLocks noGrp="1"/>
          </p:cNvSpPr>
          <p:nvPr>
            <p:ph idx="1"/>
          </p:nvPr>
        </p:nvSpPr>
        <p:spPr>
          <a:xfrm>
            <a:off x="404948" y="1776781"/>
            <a:ext cx="8425339" cy="4786003"/>
          </a:xfrm>
        </p:spPr>
        <p:txBody>
          <a:bodyPr>
            <a:normAutofit/>
          </a:bodyPr>
          <a:lstStyle/>
          <a:p>
            <a:pPr marL="274320" lvl="1" indent="-274320" algn="just">
              <a:buClr>
                <a:schemeClr val="accent3"/>
              </a:buClr>
              <a:buSzPct val="95000"/>
            </a:pPr>
            <a:r>
              <a:rPr lang="en-IN" sz="2400" dirty="0">
                <a:solidFill>
                  <a:schemeClr val="tx1"/>
                </a:solidFill>
                <a:latin typeface="Times New Roman" panose="02020603050405020304" pitchFamily="18" charset="0"/>
                <a:cs typeface="Times New Roman" panose="02020603050405020304" pitchFamily="18" charset="0"/>
              </a:rPr>
              <a:t>A given </a:t>
            </a:r>
            <a:r>
              <a:rPr lang="en-IN" sz="2400" dirty="0">
                <a:latin typeface="Times New Roman" panose="02020603050405020304" pitchFamily="18" charset="0"/>
                <a:cs typeface="Times New Roman" panose="02020603050405020304" pitchFamily="18" charset="0"/>
              </a:rPr>
              <a:t>s</a:t>
            </a:r>
            <a:r>
              <a:rPr lang="en-IN" sz="2400" dirty="0">
                <a:solidFill>
                  <a:schemeClr val="tx1"/>
                </a:solidFill>
                <a:latin typeface="Times New Roman" panose="02020603050405020304" pitchFamily="18" charset="0"/>
                <a:cs typeface="Times New Roman" panose="02020603050405020304" pitchFamily="18" charset="0"/>
              </a:rPr>
              <a:t>et of data can be categorized into three categories:-</a:t>
            </a:r>
          </a:p>
          <a:p>
            <a:pPr marL="891540" lvl="3" indent="-342900" algn="just">
              <a:buSzPct val="95000"/>
            </a:pPr>
            <a:r>
              <a:rPr lang="en-IN" sz="2000" dirty="0">
                <a:latin typeface="Times New Roman" panose="02020603050405020304" pitchFamily="18" charset="0"/>
                <a:cs typeface="Times New Roman" panose="02020603050405020304" pitchFamily="18" charset="0"/>
              </a:rPr>
              <a:t>Symmetric data</a:t>
            </a:r>
          </a:p>
          <a:p>
            <a:pPr marL="891540" lvl="3" indent="-342900" algn="just">
              <a:buSzPct val="95000"/>
            </a:pPr>
            <a:r>
              <a:rPr lang="en-IN" sz="2000" dirty="0">
                <a:solidFill>
                  <a:schemeClr val="tx1"/>
                </a:solidFill>
                <a:latin typeface="Times New Roman" panose="02020603050405020304" pitchFamily="18" charset="0"/>
                <a:cs typeface="Times New Roman" panose="02020603050405020304" pitchFamily="18" charset="0"/>
              </a:rPr>
              <a:t>Positively skewed data</a:t>
            </a:r>
          </a:p>
          <a:p>
            <a:pPr marL="891540" lvl="3" indent="-342900" algn="just">
              <a:buSzPct val="95000"/>
            </a:pPr>
            <a:r>
              <a:rPr lang="en-IN" sz="2000" dirty="0">
                <a:latin typeface="Times New Roman" panose="02020603050405020304" pitchFamily="18" charset="0"/>
                <a:cs typeface="Times New Roman" panose="02020603050405020304" pitchFamily="18" charset="0"/>
              </a:rPr>
              <a:t>Negatively skewed data</a:t>
            </a:r>
          </a:p>
          <a:p>
            <a:pPr marL="617220" lvl="2" indent="-342900" algn="just">
              <a:buClr>
                <a:schemeClr val="accent3"/>
              </a:buClr>
              <a:buSzPct val="95000"/>
              <a:buFont typeface="Wingdings 2" panose="05020102010507070707" pitchFamily="18" charset="2"/>
              <a:buChar char="P"/>
            </a:pPr>
            <a:endParaRPr lang="en-IN" sz="2400" dirty="0">
              <a:latin typeface="Times New Roman" panose="02020603050405020304" pitchFamily="18" charset="0"/>
              <a:cs typeface="Times New Roman" panose="02020603050405020304" pitchFamily="18" charset="0"/>
            </a:endParaRPr>
          </a:p>
          <a:p>
            <a:pPr marL="271463" lvl="2" indent="-271463" algn="just">
              <a:buClr>
                <a:schemeClr val="accent3"/>
              </a:buClr>
              <a:buSzPct val="125000"/>
              <a:buFont typeface="Arial" panose="020B0604020202020204" pitchFamily="34" charset="0"/>
              <a:buChar char="•"/>
            </a:pPr>
            <a:endParaRPr lang="en-US" sz="2400" i="1"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r>
              <a:rPr lang="en-IN">
                <a:solidFill>
                  <a:srgbClr val="04617B">
                    <a:shade val="90000"/>
                  </a:srgbClr>
                </a:solidFill>
              </a:rPr>
              <a:t>IIITS: IDA - M2021</a:t>
            </a:r>
            <a:endParaRPr lang="en-IN" dirty="0">
              <a:solidFill>
                <a:srgbClr val="04617B">
                  <a:shade val="90000"/>
                </a:srgbClr>
              </a:solidFill>
            </a:endParaRP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22</a:t>
            </a:fld>
            <a:endParaRPr lang="en-IN" dirty="0">
              <a:solidFill>
                <a:srgbClr val="04617B">
                  <a:shade val="90000"/>
                </a:srgbClr>
              </a:solidFill>
            </a:endParaRPr>
          </a:p>
        </p:txBody>
      </p:sp>
    </p:spTree>
    <p:extLst>
      <p:ext uri="{BB962C8B-B14F-4D97-AF65-F5344CB8AC3E}">
        <p14:creationId xmlns:p14="http://schemas.microsoft.com/office/powerpoint/2010/main" val="2629263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4948" y="260648"/>
            <a:ext cx="8425339" cy="1143000"/>
          </a:xfrm>
        </p:spPr>
        <p:txBody>
          <a:bodyPr>
            <a:normAutofit/>
          </a:bodyPr>
          <a:lstStyle/>
          <a:p>
            <a:pPr algn="l"/>
            <a:r>
              <a:rPr lang="en-US" sz="4000" dirty="0">
                <a:solidFill>
                  <a:srgbClr val="A50021"/>
                </a:solidFill>
                <a:latin typeface="Times New Roman" pitchFamily="18" charset="0"/>
                <a:cs typeface="Times New Roman" pitchFamily="18" charset="0"/>
              </a:rPr>
              <a:t>Symmetric data</a:t>
            </a:r>
            <a:endParaRPr lang="en-IN" sz="4000" dirty="0">
              <a:solidFill>
                <a:srgbClr val="A50021"/>
              </a:solidFill>
              <a:latin typeface="Times New Roman" pitchFamily="18" charset="0"/>
              <a:cs typeface="Times New Roman" pitchFamily="18" charset="0"/>
            </a:endParaRPr>
          </a:p>
        </p:txBody>
      </p:sp>
      <p:sp>
        <p:nvSpPr>
          <p:cNvPr id="3" name="Content Placeholder 2"/>
          <p:cNvSpPr>
            <a:spLocks noGrp="1"/>
          </p:cNvSpPr>
          <p:nvPr>
            <p:ph idx="1"/>
          </p:nvPr>
        </p:nvSpPr>
        <p:spPr>
          <a:xfrm>
            <a:off x="468078" y="1935479"/>
            <a:ext cx="8425339" cy="4786003"/>
          </a:xfrm>
        </p:spPr>
        <p:txBody>
          <a:bodyPr>
            <a:normAutofit/>
          </a:bodyPr>
          <a:lstStyle/>
          <a:p>
            <a:pPr marL="274320" lvl="1" indent="-274320" algn="just">
              <a:buClr>
                <a:schemeClr val="accent3"/>
              </a:buClr>
              <a:buSzPct val="95000"/>
            </a:pPr>
            <a:r>
              <a:rPr lang="en-IN" sz="2000" dirty="0">
                <a:solidFill>
                  <a:schemeClr val="tx1"/>
                </a:solidFill>
                <a:latin typeface="Times New Roman" panose="02020603050405020304" pitchFamily="18" charset="0"/>
                <a:cs typeface="Times New Roman" panose="02020603050405020304" pitchFamily="18" charset="0"/>
              </a:rPr>
              <a:t>For symmetric data, all mean, median and mode lie at the same point</a:t>
            </a:r>
          </a:p>
          <a:p>
            <a:pPr marL="274320" lvl="1" indent="-274320" algn="just">
              <a:buClr>
                <a:schemeClr val="accent3"/>
              </a:buClr>
              <a:buSzPct val="95000"/>
            </a:pPr>
            <a:endParaRPr lang="en-IN" sz="2000" i="1" spc="300" dirty="0">
              <a:latin typeface="Times New Roman" panose="02020603050405020304" pitchFamily="18" charset="0"/>
              <a:cs typeface="Times New Roman" panose="02020603050405020304" pitchFamily="18" charset="0"/>
            </a:endParaRPr>
          </a:p>
          <a:p>
            <a:pPr marL="274320" lvl="1" indent="-274320" algn="just">
              <a:buClr>
                <a:schemeClr val="accent3"/>
              </a:buClr>
              <a:buSzPct val="95000"/>
            </a:pPr>
            <a:endParaRPr lang="en-US" sz="2000" i="1" spc="300"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r>
              <a:rPr lang="en-IN">
                <a:solidFill>
                  <a:srgbClr val="04617B">
                    <a:shade val="90000"/>
                  </a:srgbClr>
                </a:solidFill>
              </a:rPr>
              <a:t>IIITS: IDA - M2021</a:t>
            </a:r>
            <a:endParaRPr lang="en-IN" dirty="0">
              <a:solidFill>
                <a:srgbClr val="04617B">
                  <a:shade val="90000"/>
                </a:srgbClr>
              </a:solidFill>
            </a:endParaRP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23</a:t>
            </a:fld>
            <a:endParaRPr lang="en-IN" dirty="0">
              <a:solidFill>
                <a:srgbClr val="04617B">
                  <a:shade val="90000"/>
                </a:srgbClr>
              </a:solidFill>
            </a:endParaRPr>
          </a:p>
        </p:txBody>
      </p:sp>
      <p:pic>
        <p:nvPicPr>
          <p:cNvPr id="7" name="Picture 6"/>
          <p:cNvPicPr>
            <a:picLocks noChangeAspect="1" noChangeArrowheads="1"/>
          </p:cNvPicPr>
          <p:nvPr/>
        </p:nvPicPr>
        <p:blipFill rotWithShape="1">
          <a:blip r:embed="rId2"/>
          <a:srcRect r="65078"/>
          <a:stretch/>
        </p:blipFill>
        <p:spPr bwMode="auto">
          <a:xfrm>
            <a:off x="2077933" y="2601686"/>
            <a:ext cx="5063096" cy="3754671"/>
          </a:xfrm>
          <a:prstGeom prst="rect">
            <a:avLst/>
          </a:prstGeom>
          <a:noFill/>
          <a:ln w="9525">
            <a:noFill/>
            <a:miter lim="800000"/>
            <a:headEnd/>
            <a:tailEnd/>
          </a:ln>
          <a:effectLst/>
        </p:spPr>
      </p:pic>
    </p:spTree>
    <p:extLst>
      <p:ext uri="{BB962C8B-B14F-4D97-AF65-F5344CB8AC3E}">
        <p14:creationId xmlns:p14="http://schemas.microsoft.com/office/powerpoint/2010/main" val="38656598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4948" y="260648"/>
            <a:ext cx="8425339" cy="1143000"/>
          </a:xfrm>
        </p:spPr>
        <p:txBody>
          <a:bodyPr>
            <a:normAutofit/>
          </a:bodyPr>
          <a:lstStyle/>
          <a:p>
            <a:pPr algn="l"/>
            <a:r>
              <a:rPr lang="en-US" sz="4000" dirty="0">
                <a:solidFill>
                  <a:srgbClr val="A50021"/>
                </a:solidFill>
                <a:latin typeface="Times New Roman" pitchFamily="18" charset="0"/>
                <a:cs typeface="Times New Roman" pitchFamily="18" charset="0"/>
              </a:rPr>
              <a:t>Positively skewed data</a:t>
            </a:r>
            <a:endParaRPr lang="en-IN" sz="4000" dirty="0">
              <a:solidFill>
                <a:srgbClr val="A50021"/>
              </a:solidFill>
              <a:latin typeface="Times New Roman" pitchFamily="18" charset="0"/>
              <a:cs typeface="Times New Roman" pitchFamily="18" charset="0"/>
            </a:endParaRPr>
          </a:p>
        </p:txBody>
      </p:sp>
      <p:sp>
        <p:nvSpPr>
          <p:cNvPr id="3" name="Content Placeholder 2"/>
          <p:cNvSpPr>
            <a:spLocks noGrp="1"/>
          </p:cNvSpPr>
          <p:nvPr>
            <p:ph idx="1"/>
          </p:nvPr>
        </p:nvSpPr>
        <p:spPr>
          <a:xfrm>
            <a:off x="468078" y="1935479"/>
            <a:ext cx="8425339" cy="4786003"/>
          </a:xfrm>
        </p:spPr>
        <p:txBody>
          <a:bodyPr>
            <a:normAutofit/>
          </a:bodyPr>
          <a:lstStyle/>
          <a:p>
            <a:pPr marL="274320" lvl="1" indent="-274320" algn="just">
              <a:buClr>
                <a:schemeClr val="accent3"/>
              </a:buClr>
              <a:buSzPct val="95000"/>
            </a:pPr>
            <a:r>
              <a:rPr lang="en-IN" sz="2000" dirty="0">
                <a:solidFill>
                  <a:schemeClr val="tx1"/>
                </a:solidFill>
                <a:latin typeface="Times New Roman" panose="02020603050405020304" pitchFamily="18" charset="0"/>
                <a:cs typeface="Times New Roman" panose="02020603050405020304" pitchFamily="18" charset="0"/>
              </a:rPr>
              <a:t>Here, </a:t>
            </a:r>
            <a:r>
              <a:rPr lang="en-IN" sz="2000" dirty="0">
                <a:latin typeface="Times New Roman" panose="02020603050405020304" pitchFamily="18" charset="0"/>
                <a:cs typeface="Times New Roman" panose="02020603050405020304" pitchFamily="18" charset="0"/>
              </a:rPr>
              <a:t>mode occurs at a value smaller than the median</a:t>
            </a:r>
            <a:endParaRPr lang="en-IN" sz="2000" i="1" spc="300" dirty="0">
              <a:latin typeface="Times New Roman" panose="02020603050405020304" pitchFamily="18" charset="0"/>
              <a:cs typeface="Times New Roman" panose="02020603050405020304" pitchFamily="18" charset="0"/>
            </a:endParaRPr>
          </a:p>
          <a:p>
            <a:pPr marL="274320" lvl="1" indent="-274320" algn="just">
              <a:buClr>
                <a:schemeClr val="accent3"/>
              </a:buClr>
              <a:buSzPct val="95000"/>
            </a:pPr>
            <a:endParaRPr lang="en-US" sz="2000" i="1" spc="300"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r>
              <a:rPr lang="en-IN">
                <a:solidFill>
                  <a:srgbClr val="04617B">
                    <a:shade val="90000"/>
                  </a:srgbClr>
                </a:solidFill>
              </a:rPr>
              <a:t>IIITS: IDA - M2021</a:t>
            </a:r>
            <a:endParaRPr lang="en-IN" dirty="0">
              <a:solidFill>
                <a:srgbClr val="04617B">
                  <a:shade val="90000"/>
                </a:srgbClr>
              </a:solidFill>
            </a:endParaRP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24</a:t>
            </a:fld>
            <a:endParaRPr lang="en-IN" dirty="0">
              <a:solidFill>
                <a:srgbClr val="04617B">
                  <a:shade val="90000"/>
                </a:srgbClr>
              </a:solidFill>
            </a:endParaRPr>
          </a:p>
        </p:txBody>
      </p:sp>
      <p:pic>
        <p:nvPicPr>
          <p:cNvPr id="8" name="Picture 7"/>
          <p:cNvPicPr>
            <a:picLocks noChangeAspect="1" noChangeArrowheads="1"/>
          </p:cNvPicPr>
          <p:nvPr/>
        </p:nvPicPr>
        <p:blipFill rotWithShape="1">
          <a:blip r:embed="rId2"/>
          <a:srcRect l="34658" r="33464"/>
          <a:stretch/>
        </p:blipFill>
        <p:spPr bwMode="auto">
          <a:xfrm>
            <a:off x="2286000" y="2403984"/>
            <a:ext cx="5040086" cy="3952373"/>
          </a:xfrm>
          <a:prstGeom prst="rect">
            <a:avLst/>
          </a:prstGeom>
          <a:noFill/>
          <a:ln w="9525">
            <a:noFill/>
            <a:miter lim="800000"/>
            <a:headEnd/>
            <a:tailEnd/>
          </a:ln>
          <a:effectLst/>
        </p:spPr>
      </p:pic>
    </p:spTree>
    <p:extLst>
      <p:ext uri="{BB962C8B-B14F-4D97-AF65-F5344CB8AC3E}">
        <p14:creationId xmlns:p14="http://schemas.microsoft.com/office/powerpoint/2010/main" val="13808313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4948" y="260648"/>
            <a:ext cx="8425339" cy="1143000"/>
          </a:xfrm>
        </p:spPr>
        <p:txBody>
          <a:bodyPr>
            <a:normAutofit/>
          </a:bodyPr>
          <a:lstStyle/>
          <a:p>
            <a:pPr algn="l"/>
            <a:r>
              <a:rPr lang="en-US" sz="4000" dirty="0">
                <a:solidFill>
                  <a:srgbClr val="A50021"/>
                </a:solidFill>
                <a:latin typeface="Times New Roman" pitchFamily="18" charset="0"/>
                <a:cs typeface="Times New Roman" pitchFamily="18" charset="0"/>
              </a:rPr>
              <a:t>Negatively skewed data</a:t>
            </a:r>
            <a:endParaRPr lang="en-IN" sz="4000" dirty="0">
              <a:solidFill>
                <a:srgbClr val="A50021"/>
              </a:solidFill>
              <a:latin typeface="Times New Roman" pitchFamily="18" charset="0"/>
              <a:cs typeface="Times New Roman" pitchFamily="18" charset="0"/>
            </a:endParaRPr>
          </a:p>
        </p:txBody>
      </p:sp>
      <p:sp>
        <p:nvSpPr>
          <p:cNvPr id="3" name="Content Placeholder 2"/>
          <p:cNvSpPr>
            <a:spLocks noGrp="1"/>
          </p:cNvSpPr>
          <p:nvPr>
            <p:ph idx="1"/>
          </p:nvPr>
        </p:nvSpPr>
        <p:spPr>
          <a:xfrm>
            <a:off x="468078" y="1935479"/>
            <a:ext cx="8425339" cy="4786003"/>
          </a:xfrm>
        </p:spPr>
        <p:txBody>
          <a:bodyPr>
            <a:normAutofit/>
          </a:bodyPr>
          <a:lstStyle/>
          <a:p>
            <a:pPr marL="274320" lvl="1" indent="-274320" algn="just">
              <a:buClr>
                <a:schemeClr val="accent3"/>
              </a:buClr>
              <a:buSzPct val="95000"/>
            </a:pPr>
            <a:r>
              <a:rPr lang="en-IN" sz="2000" dirty="0">
                <a:solidFill>
                  <a:schemeClr val="tx1"/>
                </a:solidFill>
                <a:latin typeface="Times New Roman" panose="02020603050405020304" pitchFamily="18" charset="0"/>
                <a:cs typeface="Times New Roman" panose="02020603050405020304" pitchFamily="18" charset="0"/>
              </a:rPr>
              <a:t>Here, </a:t>
            </a:r>
            <a:r>
              <a:rPr lang="en-IN" sz="2000" dirty="0">
                <a:latin typeface="Times New Roman" panose="02020603050405020304" pitchFamily="18" charset="0"/>
                <a:cs typeface="Times New Roman" panose="02020603050405020304" pitchFamily="18" charset="0"/>
              </a:rPr>
              <a:t>mode occurs at a value greater than the median</a:t>
            </a:r>
            <a:endParaRPr lang="en-IN" sz="2000" i="1" spc="300" dirty="0">
              <a:latin typeface="Times New Roman" panose="02020603050405020304" pitchFamily="18" charset="0"/>
              <a:cs typeface="Times New Roman" panose="02020603050405020304" pitchFamily="18" charset="0"/>
            </a:endParaRPr>
          </a:p>
          <a:p>
            <a:pPr marL="274320" lvl="1" indent="-274320" algn="just">
              <a:buClr>
                <a:schemeClr val="accent3"/>
              </a:buClr>
              <a:buSzPct val="95000"/>
            </a:pPr>
            <a:endParaRPr lang="en-US" sz="2000" i="1" spc="300"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r>
              <a:rPr lang="en-IN">
                <a:solidFill>
                  <a:srgbClr val="04617B">
                    <a:shade val="90000"/>
                  </a:srgbClr>
                </a:solidFill>
              </a:rPr>
              <a:t>IIITS: IDA - M2021</a:t>
            </a:r>
            <a:endParaRPr lang="en-IN" dirty="0">
              <a:solidFill>
                <a:srgbClr val="04617B">
                  <a:shade val="90000"/>
                </a:srgbClr>
              </a:solidFill>
            </a:endParaRP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25</a:t>
            </a:fld>
            <a:endParaRPr lang="en-IN" dirty="0">
              <a:solidFill>
                <a:srgbClr val="04617B">
                  <a:shade val="90000"/>
                </a:srgbClr>
              </a:solidFill>
            </a:endParaRPr>
          </a:p>
        </p:txBody>
      </p:sp>
      <p:pic>
        <p:nvPicPr>
          <p:cNvPr id="7" name="Picture 6"/>
          <p:cNvPicPr>
            <a:picLocks noChangeAspect="1" noChangeArrowheads="1"/>
          </p:cNvPicPr>
          <p:nvPr/>
        </p:nvPicPr>
        <p:blipFill rotWithShape="1">
          <a:blip r:embed="rId2"/>
          <a:srcRect l="66932"/>
          <a:stretch/>
        </p:blipFill>
        <p:spPr bwMode="auto">
          <a:xfrm>
            <a:off x="2090057" y="2516360"/>
            <a:ext cx="4818683" cy="3839997"/>
          </a:xfrm>
          <a:prstGeom prst="rect">
            <a:avLst/>
          </a:prstGeom>
          <a:noFill/>
          <a:ln w="9525">
            <a:noFill/>
            <a:miter lim="800000"/>
            <a:headEnd/>
            <a:tailEnd/>
          </a:ln>
          <a:effectLst/>
        </p:spPr>
      </p:pic>
    </p:spTree>
    <p:extLst>
      <p:ext uri="{BB962C8B-B14F-4D97-AF65-F5344CB8AC3E}">
        <p14:creationId xmlns:p14="http://schemas.microsoft.com/office/powerpoint/2010/main" val="30747827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72343" y="2667000"/>
            <a:ext cx="5562600" cy="544286"/>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IN"/>
          </a:p>
        </p:txBody>
      </p:sp>
      <p:sp>
        <p:nvSpPr>
          <p:cNvPr id="2" name="Title 1"/>
          <p:cNvSpPr>
            <a:spLocks noGrp="1"/>
          </p:cNvSpPr>
          <p:nvPr>
            <p:ph type="title"/>
          </p:nvPr>
        </p:nvSpPr>
        <p:spPr>
          <a:xfrm>
            <a:off x="404948" y="260648"/>
            <a:ext cx="8425339" cy="1143000"/>
          </a:xfrm>
        </p:spPr>
        <p:txBody>
          <a:bodyPr>
            <a:normAutofit/>
          </a:bodyPr>
          <a:lstStyle/>
          <a:p>
            <a:pPr algn="l"/>
            <a:r>
              <a:rPr lang="en-US" sz="4000" dirty="0">
                <a:solidFill>
                  <a:srgbClr val="A50021"/>
                </a:solidFill>
                <a:latin typeface="Times New Roman" pitchFamily="18" charset="0"/>
                <a:cs typeface="Times New Roman" pitchFamily="18" charset="0"/>
              </a:rPr>
              <a:t>Empirical Relation!</a:t>
            </a:r>
            <a:endParaRPr lang="en-IN" sz="4000" dirty="0">
              <a:solidFill>
                <a:srgbClr val="A50021"/>
              </a:solidFill>
              <a:latin typeface="Times New Roman" pitchFamily="18" charset="0"/>
              <a:cs typeface="Times New Roman" pitchFamily="18" charset="0"/>
            </a:endParaRPr>
          </a:p>
        </p:txBody>
      </p:sp>
      <p:sp>
        <p:nvSpPr>
          <p:cNvPr id="3" name="Content Placeholder 2"/>
          <p:cNvSpPr>
            <a:spLocks noGrp="1"/>
          </p:cNvSpPr>
          <p:nvPr>
            <p:ph idx="1"/>
          </p:nvPr>
        </p:nvSpPr>
        <p:spPr>
          <a:xfrm>
            <a:off x="468078" y="1935479"/>
            <a:ext cx="8425339" cy="4786003"/>
          </a:xfrm>
        </p:spPr>
        <p:txBody>
          <a:bodyPr>
            <a:normAutofit/>
          </a:bodyPr>
          <a:lstStyle/>
          <a:p>
            <a:pPr marL="274320" lvl="1" indent="-274320" algn="just">
              <a:buClr>
                <a:schemeClr val="accent3"/>
              </a:buClr>
              <a:buSzPct val="95000"/>
            </a:pPr>
            <a:r>
              <a:rPr lang="en-IN" sz="2000" dirty="0">
                <a:solidFill>
                  <a:schemeClr val="tx1"/>
                </a:solidFill>
                <a:latin typeface="Times New Roman" panose="02020603050405020304" pitchFamily="18" charset="0"/>
                <a:cs typeface="Times New Roman" panose="02020603050405020304" pitchFamily="18" charset="0"/>
              </a:rPr>
              <a:t>There is an empirical relation, valid for moderately skewed data</a:t>
            </a:r>
          </a:p>
          <a:p>
            <a:pPr marL="0" lvl="1" indent="0" algn="ctr">
              <a:buClr>
                <a:schemeClr val="accent3"/>
              </a:buClr>
              <a:buSzPct val="95000"/>
              <a:buNone/>
            </a:pPr>
            <a:endParaRPr lang="en-US" sz="2000" b="1" i="1" spc="300" dirty="0">
              <a:latin typeface="Times New Roman" panose="02020603050405020304" pitchFamily="18" charset="0"/>
              <a:cs typeface="Times New Roman" panose="02020603050405020304" pitchFamily="18" charset="0"/>
            </a:endParaRPr>
          </a:p>
          <a:p>
            <a:pPr marL="0" lvl="1" indent="0" algn="ctr">
              <a:buClr>
                <a:schemeClr val="accent3"/>
              </a:buClr>
              <a:buSzPct val="95000"/>
              <a:buNone/>
            </a:pPr>
            <a:r>
              <a:rPr lang="en-US" sz="2000" b="1" i="1" spc="300" dirty="0">
                <a:latin typeface="Times New Roman" panose="02020603050405020304" pitchFamily="18" charset="0"/>
                <a:cs typeface="Times New Roman" panose="02020603050405020304" pitchFamily="18" charset="0"/>
              </a:rPr>
              <a:t>Mean – Mode = 3 * (Mean – Median)</a:t>
            </a:r>
          </a:p>
        </p:txBody>
      </p:sp>
      <p:sp>
        <p:nvSpPr>
          <p:cNvPr id="4" name="Date Placeholder 3"/>
          <p:cNvSpPr>
            <a:spLocks noGrp="1"/>
          </p:cNvSpPr>
          <p:nvPr>
            <p:ph type="dt" sz="half" idx="10"/>
          </p:nvPr>
        </p:nvSpPr>
        <p:spPr/>
        <p:txBody>
          <a:bodyPr/>
          <a:lstStyle/>
          <a:p>
            <a:r>
              <a:rPr lang="en-IN">
                <a:solidFill>
                  <a:srgbClr val="04617B">
                    <a:shade val="90000"/>
                  </a:srgbClr>
                </a:solidFill>
              </a:rPr>
              <a:t>IIITS: IDA - M2021</a:t>
            </a:r>
            <a:endParaRPr lang="en-IN" dirty="0">
              <a:solidFill>
                <a:srgbClr val="04617B">
                  <a:shade val="90000"/>
                </a:srgbClr>
              </a:solidFill>
            </a:endParaRP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26</a:t>
            </a:fld>
            <a:endParaRPr lang="en-IN" dirty="0">
              <a:solidFill>
                <a:srgbClr val="04617B">
                  <a:shade val="90000"/>
                </a:srgbClr>
              </a:solidFill>
            </a:endParaRPr>
          </a:p>
        </p:txBody>
      </p:sp>
    </p:spTree>
    <p:extLst>
      <p:ext uri="{BB962C8B-B14F-4D97-AF65-F5344CB8AC3E}">
        <p14:creationId xmlns:p14="http://schemas.microsoft.com/office/powerpoint/2010/main" val="25680144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4948" y="260648"/>
            <a:ext cx="8425339" cy="665784"/>
          </a:xfrm>
        </p:spPr>
        <p:txBody>
          <a:bodyPr>
            <a:normAutofit fontScale="90000"/>
          </a:bodyPr>
          <a:lstStyle/>
          <a:p>
            <a:pPr algn="l"/>
            <a:r>
              <a:rPr lang="en-US" sz="4000" dirty="0">
                <a:solidFill>
                  <a:srgbClr val="A50021"/>
                </a:solidFill>
                <a:latin typeface="Times New Roman" pitchFamily="18" charset="0"/>
                <a:cs typeface="Times New Roman" pitchFamily="18" charset="0"/>
              </a:rPr>
              <a:t>Midrange</a:t>
            </a:r>
            <a:endParaRPr lang="en-IN" sz="4000" dirty="0">
              <a:solidFill>
                <a:srgbClr val="A50021"/>
              </a:solidFill>
              <a:latin typeface="Times New Roman" pitchFamily="18" charset="0"/>
              <a:cs typeface="Times New Roman" pitchFamily="18" charset="0"/>
            </a:endParaRPr>
          </a:p>
        </p:txBody>
      </p:sp>
      <p:sp>
        <p:nvSpPr>
          <p:cNvPr id="3" name="Content Placeholder 2"/>
          <p:cNvSpPr>
            <a:spLocks noGrp="1"/>
          </p:cNvSpPr>
          <p:nvPr>
            <p:ph idx="1"/>
          </p:nvPr>
        </p:nvSpPr>
        <p:spPr>
          <a:xfrm>
            <a:off x="404948" y="1614797"/>
            <a:ext cx="8425339" cy="4786003"/>
          </a:xfrm>
        </p:spPr>
        <p:txBody>
          <a:bodyPr>
            <a:normAutofit/>
          </a:bodyPr>
          <a:lstStyle/>
          <a:p>
            <a:pPr marL="274320" lvl="1" indent="-274320" algn="just">
              <a:buClr>
                <a:schemeClr val="accent3"/>
              </a:buClr>
              <a:buSzPct val="95000"/>
            </a:pPr>
            <a:r>
              <a:rPr lang="en-IN" sz="2000" dirty="0">
                <a:solidFill>
                  <a:schemeClr val="tx1"/>
                </a:solidFill>
                <a:latin typeface="Times New Roman" panose="02020603050405020304" pitchFamily="18" charset="0"/>
                <a:cs typeface="Times New Roman" panose="02020603050405020304" pitchFamily="18" charset="0"/>
              </a:rPr>
              <a:t>It is the average of the largest and smallest values in the set.</a:t>
            </a:r>
          </a:p>
          <a:p>
            <a:pPr marL="274320" lvl="1" indent="-274320" algn="just">
              <a:buClr>
                <a:schemeClr val="accent3"/>
              </a:buClr>
              <a:buSzPct val="95000"/>
            </a:pPr>
            <a:endParaRPr lang="en-US" sz="2000" dirty="0">
              <a:latin typeface="Times New Roman" panose="02020603050405020304" pitchFamily="18" charset="0"/>
              <a:cs typeface="Times New Roman" panose="02020603050405020304" pitchFamily="18" charset="0"/>
            </a:endParaRPr>
          </a:p>
          <a:p>
            <a:pPr marL="0" lvl="1" indent="0" algn="just">
              <a:buClr>
                <a:schemeClr val="accent3"/>
              </a:buClr>
              <a:buSzPct val="95000"/>
              <a:buNone/>
            </a:pPr>
            <a:r>
              <a:rPr lang="en-US" sz="2000" dirty="0">
                <a:solidFill>
                  <a:schemeClr val="tx1"/>
                </a:solidFill>
                <a:latin typeface="Times New Roman" panose="02020603050405020304" pitchFamily="18" charset="0"/>
                <a:cs typeface="Times New Roman" panose="02020603050405020304" pitchFamily="18" charset="0"/>
              </a:rPr>
              <a:t>Find the midrange for the following set of numbers: </a:t>
            </a:r>
          </a:p>
          <a:p>
            <a:pPr marL="0" lvl="1" indent="0" algn="just">
              <a:buClr>
                <a:schemeClr val="accent3"/>
              </a:buClr>
              <a:buSzPct val="95000"/>
              <a:buNone/>
            </a:pPr>
            <a:r>
              <a:rPr lang="en-US" sz="2000" dirty="0">
                <a:solidFill>
                  <a:schemeClr val="tx1"/>
                </a:solidFill>
                <a:latin typeface="Times New Roman" panose="02020603050405020304" pitchFamily="18" charset="0"/>
                <a:cs typeface="Times New Roman" panose="02020603050405020304" pitchFamily="18" charset="0"/>
              </a:rPr>
              <a:t>2, 4, 7, 10, 14, 35</a:t>
            </a:r>
          </a:p>
          <a:p>
            <a:pPr marL="0" lvl="1" indent="0" algn="just">
              <a:buClr>
                <a:schemeClr val="accent3"/>
              </a:buClr>
              <a:buSzPct val="95000"/>
              <a:buNone/>
            </a:pPr>
            <a:endParaRPr lang="en-US" sz="2000" dirty="0">
              <a:solidFill>
                <a:schemeClr val="tx1"/>
              </a:solidFill>
              <a:latin typeface="Times New Roman" panose="02020603050405020304" pitchFamily="18" charset="0"/>
              <a:cs typeface="Times New Roman" panose="02020603050405020304" pitchFamily="18" charset="0"/>
            </a:endParaRPr>
          </a:p>
          <a:p>
            <a:pPr marL="0" lvl="1" indent="0" algn="just">
              <a:buClr>
                <a:schemeClr val="accent3"/>
              </a:buClr>
              <a:buSzPct val="95000"/>
              <a:buNone/>
            </a:pPr>
            <a:r>
              <a:rPr lang="en-US" sz="2000" dirty="0">
                <a:solidFill>
                  <a:schemeClr val="tx1"/>
                </a:solidFill>
                <a:latin typeface="Times New Roman" panose="02020603050405020304" pitchFamily="18" charset="0"/>
                <a:cs typeface="Times New Roman" panose="02020603050405020304" pitchFamily="18" charset="0"/>
              </a:rPr>
              <a:t>Midrange = ?</a:t>
            </a:r>
            <a:endParaRPr lang="en-US" sz="2000"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r>
              <a:rPr lang="en-IN">
                <a:solidFill>
                  <a:srgbClr val="04617B">
                    <a:shade val="90000"/>
                  </a:srgbClr>
                </a:solidFill>
              </a:rPr>
              <a:t>IIITS: IDA - M2021</a:t>
            </a:r>
            <a:endParaRPr lang="en-IN" dirty="0">
              <a:solidFill>
                <a:srgbClr val="04617B">
                  <a:shade val="90000"/>
                </a:srgbClr>
              </a:solidFill>
            </a:endParaRP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27</a:t>
            </a:fld>
            <a:endParaRPr lang="en-IN" dirty="0">
              <a:solidFill>
                <a:srgbClr val="04617B">
                  <a:shade val="90000"/>
                </a:srgbClr>
              </a:solidFill>
            </a:endParaRPr>
          </a:p>
        </p:txBody>
      </p:sp>
    </p:spTree>
    <p:extLst>
      <p:ext uri="{BB962C8B-B14F-4D97-AF65-F5344CB8AC3E}">
        <p14:creationId xmlns:p14="http://schemas.microsoft.com/office/powerpoint/2010/main" val="31057552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BD5C4-3264-7C49-A836-26FECDB5716C}"/>
              </a:ext>
            </a:extLst>
          </p:cNvPr>
          <p:cNvSpPr>
            <a:spLocks noGrp="1"/>
          </p:cNvSpPr>
          <p:nvPr>
            <p:ph type="title"/>
          </p:nvPr>
        </p:nvSpPr>
        <p:spPr>
          <a:xfrm>
            <a:off x="1704403" y="314987"/>
            <a:ext cx="6078983" cy="599413"/>
          </a:xfrm>
        </p:spPr>
        <p:txBody>
          <a:bodyPr>
            <a:normAutofit fontScale="90000"/>
          </a:bodyPr>
          <a:lstStyle/>
          <a:p>
            <a:r>
              <a:rPr lang="en-US" dirty="0">
                <a:solidFill>
                  <a:srgbClr val="C00000"/>
                </a:solidFill>
              </a:rPr>
              <a:t>Examples</a:t>
            </a:r>
          </a:p>
        </p:txBody>
      </p:sp>
      <p:sp>
        <p:nvSpPr>
          <p:cNvPr id="3" name="Content Placeholder 2">
            <a:extLst>
              <a:ext uri="{FF2B5EF4-FFF2-40B4-BE49-F238E27FC236}">
                <a16:creationId xmlns:a16="http://schemas.microsoft.com/office/drawing/2014/main" id="{77406B6F-4592-A74F-B72E-926202ADCD61}"/>
              </a:ext>
            </a:extLst>
          </p:cNvPr>
          <p:cNvSpPr>
            <a:spLocks noGrp="1"/>
          </p:cNvSpPr>
          <p:nvPr>
            <p:ph idx="1"/>
          </p:nvPr>
        </p:nvSpPr>
        <p:spPr>
          <a:xfrm>
            <a:off x="441088" y="1302541"/>
            <a:ext cx="8369473" cy="4436522"/>
          </a:xfrm>
        </p:spPr>
        <p:txBody>
          <a:bodyPr>
            <a:normAutofit fontScale="92500" lnSpcReduction="20000"/>
          </a:bodyPr>
          <a:lstStyle/>
          <a:p>
            <a:pPr marL="342900" indent="-342900">
              <a:buAutoNum type="arabicPeriod"/>
            </a:pPr>
            <a:r>
              <a:rPr lang="en-IN" b="1" dirty="0"/>
              <a:t>Raghav received the following scores on his mathematics exams: 84, 92, 74, 98, and 82. Find the mean, median, and mode of his scores.</a:t>
            </a:r>
          </a:p>
          <a:p>
            <a:pPr marL="342900" indent="-342900">
              <a:buAutoNum type="arabicPeriod"/>
            </a:pPr>
            <a:endParaRPr lang="en-IN" b="1" dirty="0"/>
          </a:p>
          <a:p>
            <a:pPr marL="342900" indent="-342900">
              <a:buAutoNum type="arabicPeriod"/>
            </a:pPr>
            <a:r>
              <a:rPr lang="en-IN" b="1" dirty="0"/>
              <a:t>During a seven-day period in July, a meteorologist recorded that the median daily high temperature was 91º.Which of the following are true statements?</a:t>
            </a:r>
          </a:p>
          <a:p>
            <a:pPr marL="0" indent="0">
              <a:buNone/>
            </a:pPr>
            <a:endParaRPr lang="en-IN" sz="1500" b="1" dirty="0"/>
          </a:p>
          <a:p>
            <a:pPr marL="0" indent="0">
              <a:buNone/>
            </a:pPr>
            <a:r>
              <a:rPr lang="en-IN" b="1" dirty="0" err="1"/>
              <a:t>i</a:t>
            </a:r>
            <a:r>
              <a:rPr lang="en-IN" b="1" dirty="0"/>
              <a:t>)        The high temperature was exactly 91º on each of the seven days.</a:t>
            </a:r>
          </a:p>
          <a:p>
            <a:pPr marL="0" indent="0">
              <a:buNone/>
            </a:pPr>
            <a:r>
              <a:rPr lang="en-IN" b="1" dirty="0"/>
              <a:t>ii)       The high temperature was never lower than 92º.</a:t>
            </a:r>
          </a:p>
          <a:p>
            <a:pPr marL="0" indent="0">
              <a:buNone/>
            </a:pPr>
            <a:r>
              <a:rPr lang="en-IN" b="1" dirty="0"/>
              <a:t>iii)      Half the high temperatures were above 91º and half were below 91º.</a:t>
            </a:r>
          </a:p>
          <a:p>
            <a:pPr marL="0" indent="0">
              <a:buNone/>
            </a:pPr>
            <a:r>
              <a:rPr lang="en-IN" dirty="0"/>
              <a:t> </a:t>
            </a:r>
          </a:p>
          <a:p>
            <a:pPr marL="0" indent="0">
              <a:buNone/>
            </a:pPr>
            <a:r>
              <a:rPr lang="en-IN" dirty="0"/>
              <a:t>A) </a:t>
            </a:r>
            <a:r>
              <a:rPr lang="en-IN" dirty="0" err="1"/>
              <a:t>i</a:t>
            </a:r>
            <a:r>
              <a:rPr lang="en-IN" dirty="0"/>
              <a:t> only</a:t>
            </a:r>
          </a:p>
          <a:p>
            <a:pPr marL="0" indent="0">
              <a:buNone/>
            </a:pPr>
            <a:r>
              <a:rPr lang="en-IN" dirty="0"/>
              <a:t>B) ii only</a:t>
            </a:r>
          </a:p>
          <a:p>
            <a:pPr marL="0" indent="0">
              <a:buNone/>
            </a:pPr>
            <a:r>
              <a:rPr lang="en-IN" dirty="0"/>
              <a:t>C) iii only</a:t>
            </a:r>
          </a:p>
          <a:p>
            <a:pPr marL="0" indent="0">
              <a:buNone/>
            </a:pPr>
            <a:r>
              <a:rPr lang="en-IN" dirty="0"/>
              <a:t>D) </a:t>
            </a:r>
            <a:r>
              <a:rPr lang="en-IN" dirty="0" err="1"/>
              <a:t>i</a:t>
            </a:r>
            <a:r>
              <a:rPr lang="en-IN" dirty="0"/>
              <a:t>, ii, and iii</a:t>
            </a:r>
          </a:p>
        </p:txBody>
      </p:sp>
      <p:sp>
        <p:nvSpPr>
          <p:cNvPr id="4" name="Date Placeholder 3">
            <a:extLst>
              <a:ext uri="{FF2B5EF4-FFF2-40B4-BE49-F238E27FC236}">
                <a16:creationId xmlns:a16="http://schemas.microsoft.com/office/drawing/2014/main" id="{10CA2AAD-51D7-A74B-9DF7-A8D88F938026}"/>
              </a:ext>
            </a:extLst>
          </p:cNvPr>
          <p:cNvSpPr>
            <a:spLocks noGrp="1"/>
          </p:cNvSpPr>
          <p:nvPr>
            <p:ph type="dt" sz="half" idx="10"/>
          </p:nvPr>
        </p:nvSpPr>
        <p:spPr/>
        <p:txBody>
          <a:bodyPr/>
          <a:lstStyle/>
          <a:p>
            <a:r>
              <a:rPr lang="en-IN"/>
              <a:t>IIITS: IDA - M2021</a:t>
            </a:r>
            <a:endParaRPr lang="en-IN" dirty="0"/>
          </a:p>
        </p:txBody>
      </p:sp>
      <p:sp>
        <p:nvSpPr>
          <p:cNvPr id="5" name="Slide Number Placeholder 4">
            <a:extLst>
              <a:ext uri="{FF2B5EF4-FFF2-40B4-BE49-F238E27FC236}">
                <a16:creationId xmlns:a16="http://schemas.microsoft.com/office/drawing/2014/main" id="{18BA50C6-6F99-C443-85C9-39762DD7D962}"/>
              </a:ext>
            </a:extLst>
          </p:cNvPr>
          <p:cNvSpPr>
            <a:spLocks noGrp="1"/>
          </p:cNvSpPr>
          <p:nvPr>
            <p:ph type="sldNum" sz="quarter" idx="12"/>
          </p:nvPr>
        </p:nvSpPr>
        <p:spPr/>
        <p:txBody>
          <a:bodyPr/>
          <a:lstStyle/>
          <a:p>
            <a:fld id="{E2D238DB-7230-45D0-89A2-1890D4DEDBDF}" type="slidenum">
              <a:rPr lang="en-IN" smtClean="0"/>
              <a:pPr/>
              <a:t>28</a:t>
            </a:fld>
            <a:endParaRPr lang="en-IN" dirty="0"/>
          </a:p>
        </p:txBody>
      </p:sp>
    </p:spTree>
    <p:extLst>
      <p:ext uri="{BB962C8B-B14F-4D97-AF65-F5344CB8AC3E}">
        <p14:creationId xmlns:p14="http://schemas.microsoft.com/office/powerpoint/2010/main" val="11098702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4948" y="260648"/>
            <a:ext cx="8425339" cy="1143000"/>
          </a:xfrm>
        </p:spPr>
        <p:txBody>
          <a:bodyPr>
            <a:normAutofit/>
          </a:bodyPr>
          <a:lstStyle/>
          <a:p>
            <a:pPr algn="l"/>
            <a:r>
              <a:rPr lang="en-US" sz="4000" dirty="0">
                <a:solidFill>
                  <a:srgbClr val="A50021"/>
                </a:solidFill>
                <a:latin typeface="Times New Roman" pitchFamily="18" charset="0"/>
                <a:cs typeface="Times New Roman" pitchFamily="18" charset="0"/>
              </a:rPr>
              <a:t>Measures of dispersion</a:t>
            </a:r>
            <a:endParaRPr lang="en-IN" sz="4000" dirty="0">
              <a:solidFill>
                <a:srgbClr val="A50021"/>
              </a:solidFill>
              <a:latin typeface="Times New Roman" pitchFamily="18" charset="0"/>
              <a:cs typeface="Times New Roman" pitchFamily="18" charset="0"/>
            </a:endParaRPr>
          </a:p>
        </p:txBody>
      </p:sp>
      <p:sp>
        <p:nvSpPr>
          <p:cNvPr id="3" name="Content Placeholder 2"/>
          <p:cNvSpPr>
            <a:spLocks noGrp="1"/>
          </p:cNvSpPr>
          <p:nvPr>
            <p:ph idx="1"/>
          </p:nvPr>
        </p:nvSpPr>
        <p:spPr>
          <a:xfrm>
            <a:off x="468078" y="1935479"/>
            <a:ext cx="8425339" cy="4786003"/>
          </a:xfrm>
        </p:spPr>
        <p:txBody>
          <a:bodyPr>
            <a:normAutofit/>
          </a:bodyPr>
          <a:lstStyle/>
          <a:p>
            <a:pPr marL="274320" lvl="1" indent="-274320" algn="just">
              <a:buClr>
                <a:schemeClr val="accent3"/>
              </a:buClr>
              <a:buSzPct val="95000"/>
            </a:pPr>
            <a:r>
              <a:rPr lang="en-IN" sz="2000" dirty="0">
                <a:solidFill>
                  <a:schemeClr val="tx1"/>
                </a:solidFill>
                <a:latin typeface="Times New Roman" panose="02020603050405020304" pitchFamily="18" charset="0"/>
                <a:cs typeface="Times New Roman" panose="02020603050405020304" pitchFamily="18" charset="0"/>
              </a:rPr>
              <a:t>Location  measure are far too insufficient to understand data. </a:t>
            </a:r>
          </a:p>
          <a:p>
            <a:pPr marL="274320" lvl="1" indent="-274320" algn="just">
              <a:buClr>
                <a:schemeClr val="accent3"/>
              </a:buClr>
              <a:buSzPct val="95000"/>
            </a:pPr>
            <a:r>
              <a:rPr lang="en-IN" sz="2000" dirty="0">
                <a:solidFill>
                  <a:schemeClr val="tx1"/>
                </a:solidFill>
                <a:latin typeface="Times New Roman" panose="02020603050405020304" pitchFamily="18" charset="0"/>
                <a:cs typeface="Times New Roman" panose="02020603050405020304" pitchFamily="18" charset="0"/>
              </a:rPr>
              <a:t>Another set of commonly used summary statistics for continuous data are those that measure the dispersion. </a:t>
            </a:r>
          </a:p>
          <a:p>
            <a:pPr marL="274320" lvl="1" indent="-274320" algn="just">
              <a:buClr>
                <a:schemeClr val="accent3"/>
              </a:buClr>
              <a:buSzPct val="95000"/>
            </a:pPr>
            <a:r>
              <a:rPr lang="en-IN" sz="2000" dirty="0">
                <a:solidFill>
                  <a:schemeClr val="tx1"/>
                </a:solidFill>
                <a:latin typeface="Times New Roman" panose="02020603050405020304" pitchFamily="18" charset="0"/>
                <a:cs typeface="Times New Roman" panose="02020603050405020304" pitchFamily="18" charset="0"/>
              </a:rPr>
              <a:t>A dispersion measures the extent of spread of observations in a sample.</a:t>
            </a:r>
          </a:p>
          <a:p>
            <a:pPr marL="1371600" lvl="5" indent="-274320" algn="just">
              <a:buSzPct val="95000"/>
            </a:pPr>
            <a:endParaRPr lang="en-IN" sz="1400" dirty="0">
              <a:solidFill>
                <a:schemeClr val="tx1"/>
              </a:solidFill>
              <a:latin typeface="Times New Roman" panose="02020603050405020304" pitchFamily="18" charset="0"/>
              <a:cs typeface="Times New Roman" panose="02020603050405020304" pitchFamily="18" charset="0"/>
            </a:endParaRPr>
          </a:p>
          <a:p>
            <a:pPr marL="274320" lvl="1" indent="-274320" algn="just">
              <a:buClr>
                <a:schemeClr val="accent3"/>
              </a:buClr>
              <a:buSzPct val="95000"/>
            </a:pPr>
            <a:r>
              <a:rPr lang="en-IN" sz="2000" dirty="0">
                <a:latin typeface="Times New Roman" panose="02020603050405020304" pitchFamily="18" charset="0"/>
                <a:cs typeface="Times New Roman" panose="02020603050405020304" pitchFamily="18" charset="0"/>
              </a:rPr>
              <a:t>Some important measure of dispersion are:</a:t>
            </a:r>
          </a:p>
          <a:p>
            <a:pPr marL="891540" lvl="3" indent="-342900" algn="just">
              <a:buSzPct val="95000"/>
            </a:pPr>
            <a:r>
              <a:rPr lang="en-IN" sz="1900" dirty="0">
                <a:latin typeface="Times New Roman" panose="02020603050405020304" pitchFamily="18" charset="0"/>
                <a:cs typeface="Times New Roman" panose="02020603050405020304" pitchFamily="18" charset="0"/>
              </a:rPr>
              <a:t>Range</a:t>
            </a:r>
          </a:p>
          <a:p>
            <a:pPr marL="891540" lvl="3" indent="-342900" algn="just">
              <a:buSzPct val="95000"/>
            </a:pPr>
            <a:r>
              <a:rPr lang="en-IN" sz="1900" dirty="0">
                <a:latin typeface="Times New Roman" panose="02020603050405020304" pitchFamily="18" charset="0"/>
                <a:cs typeface="Times New Roman" panose="02020603050405020304" pitchFamily="18" charset="0"/>
              </a:rPr>
              <a:t>Variance and Standard Deviation</a:t>
            </a:r>
          </a:p>
          <a:p>
            <a:pPr marL="891540" lvl="3" indent="-342900" algn="just">
              <a:buSzPct val="95000"/>
            </a:pPr>
            <a:r>
              <a:rPr lang="en-IN" sz="1900" dirty="0">
                <a:latin typeface="Times New Roman" panose="02020603050405020304" pitchFamily="18" charset="0"/>
                <a:cs typeface="Times New Roman" panose="02020603050405020304" pitchFamily="18" charset="0"/>
              </a:rPr>
              <a:t>Mean Absolute Deviation (MAD)</a:t>
            </a:r>
          </a:p>
          <a:p>
            <a:pPr marL="891540" lvl="3" indent="-342900" algn="just">
              <a:buSzPct val="95000"/>
            </a:pPr>
            <a:r>
              <a:rPr lang="en-IN" sz="1900" dirty="0">
                <a:latin typeface="Times New Roman" panose="02020603050405020304" pitchFamily="18" charset="0"/>
                <a:cs typeface="Times New Roman" panose="02020603050405020304" pitchFamily="18" charset="0"/>
              </a:rPr>
              <a:t>Absolute Average Deviation (AAD)</a:t>
            </a:r>
          </a:p>
          <a:p>
            <a:pPr marL="891540" lvl="3" indent="-342900" algn="just">
              <a:buSzPct val="95000"/>
            </a:pPr>
            <a:r>
              <a:rPr lang="en-IN" sz="1900" dirty="0">
                <a:latin typeface="Times New Roman" panose="02020603050405020304" pitchFamily="18" charset="0"/>
                <a:cs typeface="Times New Roman" panose="02020603050405020304" pitchFamily="18" charset="0"/>
              </a:rPr>
              <a:t>Interquartile Range (IQR)</a:t>
            </a:r>
            <a:endParaRPr lang="en-US" sz="1900"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r>
              <a:rPr lang="en-IN">
                <a:solidFill>
                  <a:srgbClr val="04617B">
                    <a:shade val="90000"/>
                  </a:srgbClr>
                </a:solidFill>
              </a:rPr>
              <a:t>IIITS: IDA - M2021</a:t>
            </a:r>
            <a:endParaRPr lang="en-IN" dirty="0">
              <a:solidFill>
                <a:srgbClr val="04617B">
                  <a:shade val="90000"/>
                </a:srgbClr>
              </a:solidFill>
            </a:endParaRP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29</a:t>
            </a:fld>
            <a:endParaRPr lang="en-IN" dirty="0">
              <a:solidFill>
                <a:srgbClr val="04617B">
                  <a:shade val="90000"/>
                </a:srgbClr>
              </a:solidFill>
            </a:endParaRPr>
          </a:p>
        </p:txBody>
      </p:sp>
    </p:spTree>
    <p:extLst>
      <p:ext uri="{BB962C8B-B14F-4D97-AF65-F5344CB8AC3E}">
        <p14:creationId xmlns:p14="http://schemas.microsoft.com/office/powerpoint/2010/main" val="42880154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5738" y="645658"/>
            <a:ext cx="8425339" cy="629689"/>
          </a:xfrm>
        </p:spPr>
        <p:txBody>
          <a:bodyPr>
            <a:normAutofit fontScale="90000"/>
          </a:bodyPr>
          <a:lstStyle/>
          <a:p>
            <a:r>
              <a:rPr lang="en-US" sz="2400" dirty="0">
                <a:solidFill>
                  <a:srgbClr val="A50021"/>
                </a:solidFill>
                <a:latin typeface="Times New Roman" pitchFamily="18" charset="0"/>
                <a:cs typeface="Times New Roman" pitchFamily="18" charset="0"/>
              </a:rPr>
              <a:t>AM, GM and HM</a:t>
            </a:r>
            <a:endParaRPr lang="en-IN" sz="2400" dirty="0">
              <a:solidFill>
                <a:srgbClr val="A50021"/>
              </a:solidFill>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68078" y="1706880"/>
                <a:ext cx="7799621" cy="4389120"/>
              </a:xfrm>
            </p:spPr>
            <p:txBody>
              <a:bodyPr>
                <a:normAutofit/>
              </a:bodyPr>
              <a:lstStyle/>
              <a:p>
                <a:pPr marL="891540" lvl="4" indent="-342900" algn="just">
                  <a:buSzPct val="95000"/>
                </a:pPr>
                <a:r>
                  <a:rPr lang="en-US" sz="2400" dirty="0">
                    <a:latin typeface="Times New Roman" panose="02020603050405020304" pitchFamily="18" charset="0"/>
                    <a:cs typeface="Times New Roman" panose="02020603050405020304" pitchFamily="18" charset="0"/>
                  </a:rPr>
                  <a:t>Is there any generalization for AM (</a:t>
                </a:r>
                <a14:m>
                  <m:oMath xmlns:m="http://schemas.openxmlformats.org/officeDocument/2006/math">
                    <m:acc>
                      <m:accPr>
                        <m:chr m:val="̅"/>
                        <m:ctrlPr>
                          <a:rPr lang="en-IN" sz="2400" i="1">
                            <a:latin typeface="Cambria Math" panose="02040503050406030204" pitchFamily="18" charset="0"/>
                          </a:rPr>
                        </m:ctrlPr>
                      </m:accPr>
                      <m:e>
                        <m:r>
                          <a:rPr lang="en-IN" sz="2400" b="1" i="1">
                            <a:latin typeface="Cambria Math"/>
                          </a:rPr>
                          <m:t>𝒙</m:t>
                        </m:r>
                      </m:e>
                    </m:acc>
                  </m:oMath>
                </a14:m>
                <a:r>
                  <a:rPr lang="en-US" sz="2400" dirty="0">
                    <a:latin typeface="Times New Roman" panose="02020603050405020304" pitchFamily="18" charset="0"/>
                    <a:cs typeface="Times New Roman" panose="02020603050405020304" pitchFamily="18" charset="0"/>
                  </a:rPr>
                  <a:t>), GM (</a:t>
                </a:r>
                <a14:m>
                  <m:oMath xmlns:m="http://schemas.openxmlformats.org/officeDocument/2006/math">
                    <m:acc>
                      <m:accPr>
                        <m:chr m:val="̃"/>
                        <m:ctrlPr>
                          <a:rPr lang="en-IN" sz="2400" i="1">
                            <a:latin typeface="Cambria Math" panose="02040503050406030204" pitchFamily="18" charset="0"/>
                          </a:rPr>
                        </m:ctrlPr>
                      </m:accPr>
                      <m:e>
                        <m:r>
                          <a:rPr lang="en-IN" sz="2400" b="1" i="1">
                            <a:latin typeface="Cambria Math"/>
                          </a:rPr>
                          <m:t>𝒙</m:t>
                        </m:r>
                      </m:e>
                    </m:acc>
                  </m:oMath>
                </a14:m>
                <a:r>
                  <a:rPr lang="en-US" sz="2400" dirty="0">
                    <a:latin typeface="Times New Roman" panose="02020603050405020304" pitchFamily="18" charset="0"/>
                    <a:cs typeface="Times New Roman" panose="02020603050405020304" pitchFamily="18" charset="0"/>
                  </a:rPr>
                  <a:t>) and HM (</a:t>
                </a:r>
                <a14:m>
                  <m:oMath xmlns:m="http://schemas.openxmlformats.org/officeDocument/2006/math">
                    <m:acc>
                      <m:accPr>
                        <m:chr m:val="̂"/>
                        <m:ctrlPr>
                          <a:rPr lang="en-IN" sz="2400" i="1">
                            <a:latin typeface="Cambria Math" panose="02040503050406030204" pitchFamily="18" charset="0"/>
                          </a:rPr>
                        </m:ctrlPr>
                      </m:accPr>
                      <m:e>
                        <m:r>
                          <a:rPr lang="en-IN" sz="2400" b="1" i="1">
                            <a:latin typeface="Cambria Math"/>
                          </a:rPr>
                          <m:t>𝒙</m:t>
                        </m:r>
                      </m:e>
                    </m:acc>
                  </m:oMath>
                </a14:m>
                <a:r>
                  <a:rPr lang="en-US" sz="2400" dirty="0">
                    <a:latin typeface="Times New Roman" panose="02020603050405020304" pitchFamily="18" charset="0"/>
                    <a:cs typeface="Times New Roman" panose="02020603050405020304" pitchFamily="18" charset="0"/>
                  </a:rPr>
                  <a:t>) calculations for a sample of </a:t>
                </a:r>
                <a:r>
                  <a:rPr lang="en-US" sz="2400" dirty="0">
                    <a:solidFill>
                      <a:srgbClr val="A50021"/>
                    </a:solidFill>
                    <a:latin typeface="Times New Roman" panose="02020603050405020304" pitchFamily="18" charset="0"/>
                    <a:cs typeface="Times New Roman" panose="02020603050405020304" pitchFamily="18" charset="0"/>
                  </a:rPr>
                  <a:t>size ≥ 2</a:t>
                </a:r>
                <a:r>
                  <a:rPr lang="en-US" sz="2400" dirty="0">
                    <a:latin typeface="Times New Roman" panose="02020603050405020304" pitchFamily="18" charset="0"/>
                    <a:cs typeface="Times New Roman" panose="02020603050405020304" pitchFamily="18" charset="0"/>
                  </a:rPr>
                  <a:t>?</a:t>
                </a:r>
              </a:p>
              <a:p>
                <a:pPr marL="1897380" lvl="8" indent="-342900" algn="just">
                  <a:buSzPct val="95000"/>
                </a:pPr>
                <a:endParaRPr lang="en-US" sz="1800" dirty="0">
                  <a:latin typeface="Times New Roman" panose="02020603050405020304" pitchFamily="18" charset="0"/>
                  <a:cs typeface="Times New Roman" panose="02020603050405020304" pitchFamily="18" charset="0"/>
                </a:endParaRPr>
              </a:p>
              <a:p>
                <a:pPr marL="891540" lvl="4" indent="-342900" algn="just">
                  <a:buSzPct val="95000"/>
                </a:pPr>
                <a:r>
                  <a:rPr lang="en-US" sz="2400" dirty="0">
                    <a:latin typeface="Times New Roman" panose="02020603050405020304" pitchFamily="18" charset="0"/>
                    <a:cs typeface="Times New Roman" panose="02020603050405020304" pitchFamily="18" charset="0"/>
                  </a:rPr>
                  <a:t>In which situation, a particular mean is applicable?</a:t>
                </a:r>
              </a:p>
              <a:p>
                <a:pPr marL="1897380" lvl="8" indent="-342900" algn="just">
                  <a:buSzPct val="95000"/>
                </a:pPr>
                <a:endParaRPr lang="en-US" sz="1800" dirty="0">
                  <a:latin typeface="Times New Roman" panose="02020603050405020304" pitchFamily="18" charset="0"/>
                  <a:cs typeface="Times New Roman" panose="02020603050405020304" pitchFamily="18" charset="0"/>
                </a:endParaRPr>
              </a:p>
              <a:p>
                <a:pPr marL="891540" lvl="4" indent="-342900" algn="just">
                  <a:buSzPct val="95000"/>
                </a:pPr>
                <a:r>
                  <a:rPr lang="en-US" sz="2400" dirty="0">
                    <a:latin typeface="Times New Roman" panose="02020603050405020304" pitchFamily="18" charset="0"/>
                    <a:cs typeface="Times New Roman" panose="02020603050405020304" pitchFamily="18" charset="0"/>
                  </a:rPr>
                  <a:t>If there is any interrelationship among them?</a:t>
                </a:r>
                <a:endParaRPr lang="en-IN" dirty="0"/>
              </a:p>
              <a:p>
                <a:pPr marL="1897380" lvl="8" indent="-342900" algn="just">
                  <a:buSzPct val="95000"/>
                </a:pPr>
                <a:endParaRPr lang="en-US" sz="1200" dirty="0">
                  <a:latin typeface="Times New Roman" panose="02020603050405020304" pitchFamily="18" charset="0"/>
                  <a:cs typeface="Times New Roman" panose="02020603050405020304" pitchFamily="18" charset="0"/>
                </a:endParaRPr>
              </a:p>
              <a:p>
                <a:pPr marL="548640" lvl="4" indent="0" algn="just">
                  <a:buSzPct val="95000"/>
                  <a:buNone/>
                </a:pPr>
                <a:endParaRPr lang="en-US" sz="2400" dirty="0">
                  <a:latin typeface="Times New Roman" panose="02020603050405020304" pitchFamily="18"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68078" y="1706880"/>
                <a:ext cx="7799621" cy="4389120"/>
              </a:xfrm>
              <a:blipFill rotWithShape="1">
                <a:blip r:embed="rId2"/>
                <a:stretch>
                  <a:fillRect t="-1111" r="-1173"/>
                </a:stretch>
              </a:blipFill>
            </p:spPr>
            <p:txBody>
              <a:bodyPr/>
              <a:lstStyle/>
              <a:p>
                <a:r>
                  <a:rPr lang="en-IN">
                    <a:noFill/>
                  </a:rPr>
                  <a:t> </a:t>
                </a:r>
              </a:p>
            </p:txBody>
          </p:sp>
        </mc:Fallback>
      </mc:AlternateContent>
      <p:sp>
        <p:nvSpPr>
          <p:cNvPr id="4" name="Date Placeholder 3"/>
          <p:cNvSpPr>
            <a:spLocks noGrp="1"/>
          </p:cNvSpPr>
          <p:nvPr>
            <p:ph type="dt" sz="half" idx="10"/>
          </p:nvPr>
        </p:nvSpPr>
        <p:spPr/>
        <p:txBody>
          <a:bodyPr/>
          <a:lstStyle/>
          <a:p>
            <a:r>
              <a:rPr lang="en-IN">
                <a:solidFill>
                  <a:srgbClr val="04617B">
                    <a:shade val="90000"/>
                  </a:srgbClr>
                </a:solidFill>
              </a:rPr>
              <a:t>IIITS: IDA - M2021</a:t>
            </a:r>
            <a:endParaRPr lang="en-IN" dirty="0">
              <a:solidFill>
                <a:srgbClr val="04617B">
                  <a:shade val="90000"/>
                </a:srgbClr>
              </a:solidFill>
            </a:endParaRP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3</a:t>
            </a:fld>
            <a:endParaRPr lang="en-IN" dirty="0">
              <a:solidFill>
                <a:srgbClr val="04617B">
                  <a:shade val="90000"/>
                </a:srgbClr>
              </a:solidFill>
            </a:endParaRPr>
          </a:p>
        </p:txBody>
      </p:sp>
    </p:spTree>
    <p:extLst>
      <p:ext uri="{BB962C8B-B14F-4D97-AF65-F5344CB8AC3E}">
        <p14:creationId xmlns:p14="http://schemas.microsoft.com/office/powerpoint/2010/main" val="23006222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4948" y="260648"/>
            <a:ext cx="8425339" cy="989032"/>
          </a:xfrm>
        </p:spPr>
        <p:txBody>
          <a:bodyPr>
            <a:normAutofit/>
          </a:bodyPr>
          <a:lstStyle/>
          <a:p>
            <a:pPr algn="l"/>
            <a:r>
              <a:rPr lang="en-US" sz="4000" dirty="0">
                <a:solidFill>
                  <a:srgbClr val="A50021"/>
                </a:solidFill>
                <a:latin typeface="Times New Roman" pitchFamily="18" charset="0"/>
                <a:cs typeface="Times New Roman" pitchFamily="18" charset="0"/>
              </a:rPr>
              <a:t>Measures of dispersion</a:t>
            </a:r>
            <a:endParaRPr lang="en-IN" sz="4000" dirty="0">
              <a:solidFill>
                <a:srgbClr val="A50021"/>
              </a:solidFill>
              <a:latin typeface="Times New Roman" pitchFamily="18" charset="0"/>
              <a:cs typeface="Times New Roman" pitchFamily="18" charset="0"/>
            </a:endParaRPr>
          </a:p>
        </p:txBody>
      </p:sp>
      <p:sp>
        <p:nvSpPr>
          <p:cNvPr id="3" name="Content Placeholder 2"/>
          <p:cNvSpPr>
            <a:spLocks noGrp="1"/>
          </p:cNvSpPr>
          <p:nvPr>
            <p:ph idx="1"/>
          </p:nvPr>
        </p:nvSpPr>
        <p:spPr>
          <a:xfrm>
            <a:off x="468078" y="1485899"/>
            <a:ext cx="8425339" cy="4579621"/>
          </a:xfrm>
        </p:spPr>
        <p:txBody>
          <a:bodyPr>
            <a:normAutofit fontScale="92500" lnSpcReduction="20000"/>
          </a:bodyPr>
          <a:lstStyle/>
          <a:p>
            <a:pPr marL="0" lvl="1" indent="0" algn="just">
              <a:buClr>
                <a:schemeClr val="accent3"/>
              </a:buClr>
              <a:buSzPct val="95000"/>
              <a:buNone/>
            </a:pPr>
            <a:r>
              <a:rPr lang="en-IN" sz="2000" b="1" dirty="0">
                <a:solidFill>
                  <a:schemeClr val="tx1"/>
                </a:solidFill>
                <a:latin typeface="Times New Roman" panose="02020603050405020304" pitchFamily="18" charset="0"/>
                <a:cs typeface="Times New Roman" panose="02020603050405020304" pitchFamily="18" charset="0"/>
              </a:rPr>
              <a:t>Example</a:t>
            </a:r>
          </a:p>
          <a:p>
            <a:pPr marL="342900" lvl="1" indent="-342900" algn="just">
              <a:buClr>
                <a:schemeClr val="accent3"/>
              </a:buClr>
              <a:buSzPct val="95000"/>
            </a:pPr>
            <a:r>
              <a:rPr lang="en-IN" sz="2000" dirty="0">
                <a:latin typeface="Times New Roman" panose="02020603050405020304" pitchFamily="18" charset="0"/>
                <a:cs typeface="Times New Roman" panose="02020603050405020304" pitchFamily="18" charset="0"/>
              </a:rPr>
              <a:t>Suppose, two samples of fruit juice bottles from two companies </a:t>
            </a:r>
            <a:r>
              <a:rPr lang="en-IN" sz="2000" b="1" i="1" dirty="0">
                <a:latin typeface="Times New Roman" panose="02020603050405020304" pitchFamily="18" charset="0"/>
                <a:cs typeface="Times New Roman" panose="02020603050405020304" pitchFamily="18" charset="0"/>
              </a:rPr>
              <a:t>A</a:t>
            </a:r>
            <a:r>
              <a:rPr lang="en-IN" sz="2000" dirty="0">
                <a:latin typeface="Times New Roman" panose="02020603050405020304" pitchFamily="18" charset="0"/>
                <a:cs typeface="Times New Roman" panose="02020603050405020304" pitchFamily="18" charset="0"/>
              </a:rPr>
              <a:t> and </a:t>
            </a:r>
            <a:r>
              <a:rPr lang="en-IN" sz="2000" b="1" i="1" dirty="0">
                <a:latin typeface="Times New Roman" panose="02020603050405020304" pitchFamily="18" charset="0"/>
                <a:cs typeface="Times New Roman" panose="02020603050405020304" pitchFamily="18" charset="0"/>
              </a:rPr>
              <a:t>B</a:t>
            </a:r>
            <a:r>
              <a:rPr lang="en-IN" sz="2000" dirty="0">
                <a:latin typeface="Times New Roman" panose="02020603050405020304" pitchFamily="18" charset="0"/>
                <a:cs typeface="Times New Roman" panose="02020603050405020304" pitchFamily="18" charset="0"/>
              </a:rPr>
              <a:t>. The unit in each bottle is measured in litre. </a:t>
            </a:r>
            <a:r>
              <a:rPr lang="en-IN" sz="2000" dirty="0">
                <a:solidFill>
                  <a:schemeClr val="tx1"/>
                </a:solidFill>
                <a:latin typeface="Times New Roman" panose="02020603050405020304" pitchFamily="18" charset="0"/>
                <a:cs typeface="Times New Roman" panose="02020603050405020304" pitchFamily="18" charset="0"/>
              </a:rPr>
              <a:t> </a:t>
            </a:r>
          </a:p>
          <a:p>
            <a:pPr marL="342900" lvl="1" indent="-342900" algn="just">
              <a:buClr>
                <a:schemeClr val="accent3"/>
              </a:buClr>
              <a:buSzPct val="95000"/>
            </a:pPr>
            <a:endParaRPr lang="en-IN" sz="2000" dirty="0">
              <a:solidFill>
                <a:schemeClr val="tx1"/>
              </a:solidFill>
              <a:latin typeface="Times New Roman" panose="02020603050405020304" pitchFamily="18" charset="0"/>
              <a:cs typeface="Times New Roman" panose="02020603050405020304" pitchFamily="18" charset="0"/>
            </a:endParaRPr>
          </a:p>
          <a:p>
            <a:pPr marL="2103120" lvl="8" indent="-274320" algn="just">
              <a:buSzPct val="95000"/>
            </a:pPr>
            <a:endParaRPr lang="en-IN" sz="1000" dirty="0">
              <a:solidFill>
                <a:schemeClr val="tx1"/>
              </a:solidFill>
              <a:latin typeface="Times New Roman" panose="02020603050405020304" pitchFamily="18" charset="0"/>
              <a:cs typeface="Times New Roman" panose="02020603050405020304" pitchFamily="18" charset="0"/>
            </a:endParaRPr>
          </a:p>
          <a:p>
            <a:pPr marL="274320" lvl="1" indent="-274320" algn="just">
              <a:buClr>
                <a:schemeClr val="accent3"/>
              </a:buClr>
              <a:buSzPct val="95000"/>
            </a:pPr>
            <a:endParaRPr lang="en-US" sz="2000" dirty="0">
              <a:solidFill>
                <a:schemeClr val="tx1"/>
              </a:solidFill>
              <a:latin typeface="Times New Roman" panose="02020603050405020304" pitchFamily="18" charset="0"/>
              <a:cs typeface="Times New Roman" panose="02020603050405020304" pitchFamily="18" charset="0"/>
            </a:endParaRPr>
          </a:p>
          <a:p>
            <a:pPr lvl="8" indent="0" algn="just">
              <a:buSzPct val="95000"/>
              <a:buNone/>
            </a:pPr>
            <a:endParaRPr lang="en-US" sz="1000" dirty="0">
              <a:latin typeface="Times New Roman" panose="02020603050405020304" pitchFamily="18" charset="0"/>
              <a:cs typeface="Times New Roman" panose="02020603050405020304" pitchFamily="18" charset="0"/>
            </a:endParaRPr>
          </a:p>
          <a:p>
            <a:pPr marL="1097280" lvl="4" indent="-274320" algn="just">
              <a:buSzPct val="95000"/>
            </a:pPr>
            <a:endParaRPr lang="en-US" sz="1600" dirty="0">
              <a:latin typeface="Times New Roman" panose="02020603050405020304" pitchFamily="18" charset="0"/>
              <a:cs typeface="Times New Roman" panose="02020603050405020304" pitchFamily="18" charset="0"/>
            </a:endParaRPr>
          </a:p>
          <a:p>
            <a:pPr marL="274320" lvl="1" indent="-274320" algn="just">
              <a:buClr>
                <a:schemeClr val="accent3"/>
              </a:buClr>
              <a:buSzPct val="95000"/>
            </a:pPr>
            <a:r>
              <a:rPr lang="en-US" sz="2000" dirty="0">
                <a:latin typeface="Times New Roman" panose="02020603050405020304" pitchFamily="18" charset="0"/>
                <a:cs typeface="Times New Roman" panose="02020603050405020304" pitchFamily="18" charset="0"/>
              </a:rPr>
              <a:t>Both samples have same mean. However, the bottles from company A with more uniform content than company B.</a:t>
            </a:r>
            <a:endParaRPr lang="en-US" sz="1000" dirty="0">
              <a:latin typeface="Times New Roman" panose="02020603050405020304" pitchFamily="18" charset="0"/>
              <a:cs typeface="Times New Roman" panose="02020603050405020304" pitchFamily="18" charset="0"/>
            </a:endParaRPr>
          </a:p>
          <a:p>
            <a:pPr marL="274320" lvl="1" indent="-274320" algn="just">
              <a:buClr>
                <a:schemeClr val="accent3"/>
              </a:buClr>
              <a:buSzPct val="95000"/>
            </a:pPr>
            <a:r>
              <a:rPr lang="en-US" sz="2000" dirty="0">
                <a:solidFill>
                  <a:schemeClr val="tx1"/>
                </a:solidFill>
                <a:latin typeface="Times New Roman" panose="02020603050405020304" pitchFamily="18" charset="0"/>
                <a:cs typeface="Times New Roman" panose="02020603050405020304" pitchFamily="18" charset="0"/>
              </a:rPr>
              <a:t>We say that the dispersion (or variability) of the observation from the average is less for A than sample B.</a:t>
            </a:r>
            <a:endParaRPr lang="en-US" sz="1000" dirty="0">
              <a:solidFill>
                <a:schemeClr val="tx1"/>
              </a:solidFill>
              <a:latin typeface="Times New Roman" panose="02020603050405020304" pitchFamily="18" charset="0"/>
              <a:cs typeface="Times New Roman" panose="02020603050405020304" pitchFamily="18" charset="0"/>
            </a:endParaRPr>
          </a:p>
          <a:p>
            <a:pPr marL="548640" lvl="2" indent="-274320" algn="just">
              <a:buClr>
                <a:schemeClr val="accent3"/>
              </a:buClr>
              <a:buSzPct val="95000"/>
            </a:pPr>
            <a:r>
              <a:rPr lang="en-US" sz="1700" dirty="0">
                <a:latin typeface="Times New Roman" panose="02020603050405020304" pitchFamily="18" charset="0"/>
                <a:cs typeface="Times New Roman" panose="02020603050405020304" pitchFamily="18" charset="0"/>
              </a:rPr>
              <a:t>The variability in a sample should display how the observation spread out from the average</a:t>
            </a:r>
            <a:endParaRPr lang="en-US" sz="1000" dirty="0">
              <a:latin typeface="Times New Roman" panose="02020603050405020304" pitchFamily="18" charset="0"/>
              <a:cs typeface="Times New Roman" panose="02020603050405020304" pitchFamily="18" charset="0"/>
            </a:endParaRPr>
          </a:p>
          <a:p>
            <a:pPr marL="548640" lvl="2" indent="-274320" algn="just">
              <a:buClr>
                <a:schemeClr val="accent3"/>
              </a:buClr>
              <a:buSzPct val="95000"/>
            </a:pPr>
            <a:r>
              <a:rPr lang="en-US" sz="1700" dirty="0">
                <a:solidFill>
                  <a:schemeClr val="tx1"/>
                </a:solidFill>
                <a:latin typeface="Times New Roman" panose="02020603050405020304" pitchFamily="18" charset="0"/>
                <a:cs typeface="Times New Roman" panose="02020603050405020304" pitchFamily="18" charset="0"/>
              </a:rPr>
              <a:t>In buying juice, customer should feel more confident to buy it from A than B</a:t>
            </a:r>
            <a:endParaRPr lang="en-IN" sz="1700" dirty="0">
              <a:solidFill>
                <a:schemeClr val="tx1"/>
              </a:solidFill>
              <a:latin typeface="Times New Roman" panose="02020603050405020304" pitchFamily="18" charset="0"/>
              <a:cs typeface="Times New Roman" panose="02020603050405020304" pitchFamily="18" charset="0"/>
            </a:endParaRPr>
          </a:p>
          <a:p>
            <a:pPr marL="1371600" lvl="5" indent="-274320" algn="just">
              <a:buSzPct val="95000"/>
            </a:pPr>
            <a:endParaRPr lang="en-IN" sz="1400" dirty="0">
              <a:solidFill>
                <a:schemeClr val="tx1"/>
              </a:solidFill>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r>
              <a:rPr lang="en-IN">
                <a:solidFill>
                  <a:srgbClr val="04617B">
                    <a:shade val="90000"/>
                  </a:srgbClr>
                </a:solidFill>
              </a:rPr>
              <a:t>IIITS: IDA - M2021</a:t>
            </a:r>
            <a:endParaRPr lang="en-IN" dirty="0">
              <a:solidFill>
                <a:srgbClr val="04617B">
                  <a:shade val="90000"/>
                </a:srgbClr>
              </a:solidFill>
            </a:endParaRP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30</a:t>
            </a:fld>
            <a:endParaRPr lang="en-IN" dirty="0">
              <a:solidFill>
                <a:srgbClr val="04617B">
                  <a:shade val="90000"/>
                </a:srgbClr>
              </a:solidFill>
            </a:endParaRPr>
          </a:p>
        </p:txBody>
      </p:sp>
      <p:graphicFrame>
        <p:nvGraphicFramePr>
          <p:cNvPr id="5" name="Table 4"/>
          <p:cNvGraphicFramePr>
            <a:graphicFrameLocks noGrp="1"/>
          </p:cNvGraphicFramePr>
          <p:nvPr>
            <p:extLst>
              <p:ext uri="{D42A27DB-BD31-4B8C-83A1-F6EECF244321}">
                <p14:modId xmlns:p14="http://schemas.microsoft.com/office/powerpoint/2010/main" val="307590372"/>
              </p:ext>
            </p:extLst>
          </p:nvPr>
        </p:nvGraphicFramePr>
        <p:xfrm>
          <a:off x="1463516" y="2679033"/>
          <a:ext cx="6160135" cy="665746"/>
        </p:xfrm>
        <a:graphic>
          <a:graphicData uri="http://schemas.openxmlformats.org/drawingml/2006/table">
            <a:tbl>
              <a:tblPr firstRow="1" firstCol="1" bandRow="1">
                <a:tableStyleId>{5C22544A-7EE6-4342-B048-85BDC9FD1C3A}</a:tableStyleId>
              </a:tblPr>
              <a:tblGrid>
                <a:gridCol w="1269365">
                  <a:extLst>
                    <a:ext uri="{9D8B030D-6E8A-4147-A177-3AD203B41FA5}">
                      <a16:colId xmlns:a16="http://schemas.microsoft.com/office/drawing/2014/main" val="20000"/>
                    </a:ext>
                  </a:extLst>
                </a:gridCol>
                <a:gridCol w="977900">
                  <a:extLst>
                    <a:ext uri="{9D8B030D-6E8A-4147-A177-3AD203B41FA5}">
                      <a16:colId xmlns:a16="http://schemas.microsoft.com/office/drawing/2014/main" val="20001"/>
                    </a:ext>
                  </a:extLst>
                </a:gridCol>
                <a:gridCol w="977900">
                  <a:extLst>
                    <a:ext uri="{9D8B030D-6E8A-4147-A177-3AD203B41FA5}">
                      <a16:colId xmlns:a16="http://schemas.microsoft.com/office/drawing/2014/main" val="20002"/>
                    </a:ext>
                  </a:extLst>
                </a:gridCol>
                <a:gridCol w="977900">
                  <a:extLst>
                    <a:ext uri="{9D8B030D-6E8A-4147-A177-3AD203B41FA5}">
                      <a16:colId xmlns:a16="http://schemas.microsoft.com/office/drawing/2014/main" val="20003"/>
                    </a:ext>
                  </a:extLst>
                </a:gridCol>
                <a:gridCol w="978535">
                  <a:extLst>
                    <a:ext uri="{9D8B030D-6E8A-4147-A177-3AD203B41FA5}">
                      <a16:colId xmlns:a16="http://schemas.microsoft.com/office/drawing/2014/main" val="20004"/>
                    </a:ext>
                  </a:extLst>
                </a:gridCol>
                <a:gridCol w="978535">
                  <a:extLst>
                    <a:ext uri="{9D8B030D-6E8A-4147-A177-3AD203B41FA5}">
                      <a16:colId xmlns:a16="http://schemas.microsoft.com/office/drawing/2014/main" val="20005"/>
                    </a:ext>
                  </a:extLst>
                </a:gridCol>
              </a:tblGrid>
              <a:tr h="350195">
                <a:tc>
                  <a:txBody>
                    <a:bodyPr/>
                    <a:lstStyle/>
                    <a:p>
                      <a:pPr>
                        <a:lnSpc>
                          <a:spcPct val="115000"/>
                        </a:lnSpc>
                        <a:spcBef>
                          <a:spcPts val="600"/>
                        </a:spcBef>
                        <a:spcAft>
                          <a:spcPts val="600"/>
                        </a:spcAft>
                      </a:pPr>
                      <a:r>
                        <a:rPr lang="en-IN" sz="1800" dirty="0">
                          <a:effectLst/>
                        </a:rPr>
                        <a:t>Sample A</a:t>
                      </a:r>
                      <a:endParaRPr lang="en-IN" sz="1100" dirty="0">
                        <a:effectLst/>
                        <a:latin typeface="Calibri"/>
                        <a:ea typeface="Calibri"/>
                        <a:cs typeface="Times New Roman"/>
                      </a:endParaRPr>
                    </a:p>
                  </a:txBody>
                  <a:tcPr marL="68580" marR="68580" marT="0" marB="0"/>
                </a:tc>
                <a:tc>
                  <a:txBody>
                    <a:bodyPr/>
                    <a:lstStyle/>
                    <a:p>
                      <a:pPr algn="ctr">
                        <a:lnSpc>
                          <a:spcPct val="115000"/>
                        </a:lnSpc>
                        <a:spcBef>
                          <a:spcPts val="600"/>
                        </a:spcBef>
                        <a:spcAft>
                          <a:spcPts val="600"/>
                        </a:spcAft>
                      </a:pPr>
                      <a:r>
                        <a:rPr lang="en-IN" sz="1800" dirty="0">
                          <a:effectLst/>
                        </a:rPr>
                        <a:t>0.97</a:t>
                      </a:r>
                      <a:endParaRPr lang="en-IN" sz="1100" dirty="0">
                        <a:effectLst/>
                        <a:latin typeface="Calibri"/>
                        <a:ea typeface="Calibri"/>
                        <a:cs typeface="Times New Roman"/>
                      </a:endParaRPr>
                    </a:p>
                  </a:txBody>
                  <a:tcPr marL="68580" marR="68580" marT="0" marB="0"/>
                </a:tc>
                <a:tc>
                  <a:txBody>
                    <a:bodyPr/>
                    <a:lstStyle/>
                    <a:p>
                      <a:pPr algn="ctr">
                        <a:lnSpc>
                          <a:spcPct val="115000"/>
                        </a:lnSpc>
                        <a:spcBef>
                          <a:spcPts val="600"/>
                        </a:spcBef>
                        <a:spcAft>
                          <a:spcPts val="600"/>
                        </a:spcAft>
                      </a:pPr>
                      <a:r>
                        <a:rPr lang="en-IN" sz="1800" dirty="0">
                          <a:effectLst/>
                        </a:rPr>
                        <a:t>1.00</a:t>
                      </a:r>
                      <a:endParaRPr lang="en-IN" sz="1100" dirty="0">
                        <a:effectLst/>
                        <a:latin typeface="Calibri"/>
                        <a:ea typeface="Calibri"/>
                        <a:cs typeface="Times New Roman"/>
                      </a:endParaRPr>
                    </a:p>
                  </a:txBody>
                  <a:tcPr marL="68580" marR="68580" marT="0" marB="0"/>
                </a:tc>
                <a:tc>
                  <a:txBody>
                    <a:bodyPr/>
                    <a:lstStyle/>
                    <a:p>
                      <a:pPr algn="ctr">
                        <a:lnSpc>
                          <a:spcPct val="115000"/>
                        </a:lnSpc>
                        <a:spcBef>
                          <a:spcPts val="600"/>
                        </a:spcBef>
                        <a:spcAft>
                          <a:spcPts val="600"/>
                        </a:spcAft>
                      </a:pPr>
                      <a:r>
                        <a:rPr lang="en-IN" sz="1800" dirty="0">
                          <a:effectLst/>
                        </a:rPr>
                        <a:t>0.94</a:t>
                      </a:r>
                      <a:endParaRPr lang="en-IN" sz="1100" dirty="0">
                        <a:effectLst/>
                        <a:latin typeface="Calibri"/>
                        <a:ea typeface="Calibri"/>
                        <a:cs typeface="Times New Roman"/>
                      </a:endParaRPr>
                    </a:p>
                  </a:txBody>
                  <a:tcPr marL="68580" marR="68580" marT="0" marB="0"/>
                </a:tc>
                <a:tc>
                  <a:txBody>
                    <a:bodyPr/>
                    <a:lstStyle/>
                    <a:p>
                      <a:pPr algn="ctr">
                        <a:lnSpc>
                          <a:spcPct val="115000"/>
                        </a:lnSpc>
                        <a:spcBef>
                          <a:spcPts val="600"/>
                        </a:spcBef>
                        <a:spcAft>
                          <a:spcPts val="600"/>
                        </a:spcAft>
                      </a:pPr>
                      <a:r>
                        <a:rPr lang="en-IN" sz="1800" dirty="0">
                          <a:effectLst/>
                        </a:rPr>
                        <a:t>1.03</a:t>
                      </a:r>
                      <a:endParaRPr lang="en-IN" sz="1100" dirty="0">
                        <a:effectLst/>
                        <a:latin typeface="Calibri"/>
                        <a:ea typeface="Calibri"/>
                        <a:cs typeface="Times New Roman"/>
                      </a:endParaRPr>
                    </a:p>
                  </a:txBody>
                  <a:tcPr marL="68580" marR="68580" marT="0" marB="0"/>
                </a:tc>
                <a:tc>
                  <a:txBody>
                    <a:bodyPr/>
                    <a:lstStyle/>
                    <a:p>
                      <a:pPr algn="ctr">
                        <a:lnSpc>
                          <a:spcPct val="115000"/>
                        </a:lnSpc>
                        <a:spcBef>
                          <a:spcPts val="600"/>
                        </a:spcBef>
                        <a:spcAft>
                          <a:spcPts val="600"/>
                        </a:spcAft>
                      </a:pPr>
                      <a:r>
                        <a:rPr lang="en-IN" sz="1800" dirty="0">
                          <a:effectLst/>
                        </a:rPr>
                        <a:t>1.06</a:t>
                      </a:r>
                      <a:endParaRPr lang="en-IN" sz="1100" dirty="0">
                        <a:effectLst/>
                        <a:latin typeface="Calibri"/>
                        <a:ea typeface="Calibri"/>
                        <a:cs typeface="Times New Roman"/>
                      </a:endParaRPr>
                    </a:p>
                  </a:txBody>
                  <a:tcPr marL="68580" marR="68580" marT="0" marB="0"/>
                </a:tc>
                <a:extLst>
                  <a:ext uri="{0D108BD9-81ED-4DB2-BD59-A6C34878D82A}">
                    <a16:rowId xmlns:a16="http://schemas.microsoft.com/office/drawing/2014/main" val="10000"/>
                  </a:ext>
                </a:extLst>
              </a:tr>
              <a:tr h="315551">
                <a:tc>
                  <a:txBody>
                    <a:bodyPr/>
                    <a:lstStyle/>
                    <a:p>
                      <a:pPr>
                        <a:lnSpc>
                          <a:spcPct val="115000"/>
                        </a:lnSpc>
                        <a:spcBef>
                          <a:spcPts val="300"/>
                        </a:spcBef>
                        <a:spcAft>
                          <a:spcPts val="300"/>
                        </a:spcAft>
                      </a:pPr>
                      <a:r>
                        <a:rPr lang="en-IN" sz="1800" dirty="0">
                          <a:solidFill>
                            <a:schemeClr val="tx1"/>
                          </a:solidFill>
                          <a:effectLst/>
                        </a:rPr>
                        <a:t>Sample B</a:t>
                      </a:r>
                      <a:endParaRPr lang="en-IN" sz="1100" dirty="0">
                        <a:solidFill>
                          <a:schemeClr val="tx1"/>
                        </a:solidFill>
                        <a:effectLst/>
                        <a:latin typeface="Calibri"/>
                        <a:ea typeface="Calibri"/>
                        <a:cs typeface="Times New Roman"/>
                      </a:endParaRPr>
                    </a:p>
                  </a:txBody>
                  <a:tcPr marL="68580" marR="68580" marT="0" marB="0">
                    <a:solidFill>
                      <a:schemeClr val="accent1">
                        <a:lumMod val="60000"/>
                        <a:lumOff val="40000"/>
                      </a:schemeClr>
                    </a:solidFill>
                  </a:tcPr>
                </a:tc>
                <a:tc>
                  <a:txBody>
                    <a:bodyPr/>
                    <a:lstStyle/>
                    <a:p>
                      <a:pPr algn="ctr">
                        <a:lnSpc>
                          <a:spcPct val="115000"/>
                        </a:lnSpc>
                        <a:spcBef>
                          <a:spcPts val="300"/>
                        </a:spcBef>
                        <a:spcAft>
                          <a:spcPts val="300"/>
                        </a:spcAft>
                      </a:pPr>
                      <a:r>
                        <a:rPr lang="en-IN" sz="1800" dirty="0">
                          <a:solidFill>
                            <a:schemeClr val="tx1"/>
                          </a:solidFill>
                          <a:effectLst/>
                        </a:rPr>
                        <a:t>1.06</a:t>
                      </a:r>
                      <a:endParaRPr lang="en-IN" sz="1100" dirty="0">
                        <a:solidFill>
                          <a:schemeClr val="tx1"/>
                        </a:solidFill>
                        <a:effectLst/>
                        <a:latin typeface="Calibri"/>
                        <a:ea typeface="Calibri"/>
                        <a:cs typeface="Times New Roman"/>
                      </a:endParaRPr>
                    </a:p>
                  </a:txBody>
                  <a:tcPr marL="68580" marR="68580" marT="0" marB="0">
                    <a:solidFill>
                      <a:schemeClr val="accent1">
                        <a:lumMod val="60000"/>
                        <a:lumOff val="40000"/>
                      </a:schemeClr>
                    </a:solidFill>
                  </a:tcPr>
                </a:tc>
                <a:tc>
                  <a:txBody>
                    <a:bodyPr/>
                    <a:lstStyle/>
                    <a:p>
                      <a:pPr algn="ctr">
                        <a:lnSpc>
                          <a:spcPct val="115000"/>
                        </a:lnSpc>
                        <a:spcBef>
                          <a:spcPts val="300"/>
                        </a:spcBef>
                        <a:spcAft>
                          <a:spcPts val="300"/>
                        </a:spcAft>
                      </a:pPr>
                      <a:r>
                        <a:rPr lang="en-IN" sz="1800" dirty="0">
                          <a:solidFill>
                            <a:schemeClr val="tx1"/>
                          </a:solidFill>
                          <a:effectLst/>
                        </a:rPr>
                        <a:t>1.01</a:t>
                      </a:r>
                      <a:endParaRPr lang="en-IN" sz="1100" dirty="0">
                        <a:solidFill>
                          <a:schemeClr val="tx1"/>
                        </a:solidFill>
                        <a:effectLst/>
                        <a:latin typeface="Calibri"/>
                        <a:ea typeface="Calibri"/>
                        <a:cs typeface="Times New Roman"/>
                      </a:endParaRPr>
                    </a:p>
                  </a:txBody>
                  <a:tcPr marL="68580" marR="68580" marT="0" marB="0">
                    <a:solidFill>
                      <a:schemeClr val="accent1">
                        <a:lumMod val="60000"/>
                        <a:lumOff val="40000"/>
                      </a:schemeClr>
                    </a:solidFill>
                  </a:tcPr>
                </a:tc>
                <a:tc>
                  <a:txBody>
                    <a:bodyPr/>
                    <a:lstStyle/>
                    <a:p>
                      <a:pPr algn="ctr">
                        <a:lnSpc>
                          <a:spcPct val="115000"/>
                        </a:lnSpc>
                        <a:spcBef>
                          <a:spcPts val="300"/>
                        </a:spcBef>
                        <a:spcAft>
                          <a:spcPts val="300"/>
                        </a:spcAft>
                      </a:pPr>
                      <a:r>
                        <a:rPr lang="en-IN" sz="1800" dirty="0">
                          <a:solidFill>
                            <a:schemeClr val="tx1"/>
                          </a:solidFill>
                          <a:effectLst/>
                        </a:rPr>
                        <a:t>0.88</a:t>
                      </a:r>
                      <a:endParaRPr lang="en-IN" sz="1100" dirty="0">
                        <a:solidFill>
                          <a:schemeClr val="tx1"/>
                        </a:solidFill>
                        <a:effectLst/>
                        <a:latin typeface="Calibri"/>
                        <a:ea typeface="Calibri"/>
                        <a:cs typeface="Times New Roman"/>
                      </a:endParaRPr>
                    </a:p>
                  </a:txBody>
                  <a:tcPr marL="68580" marR="68580" marT="0" marB="0">
                    <a:solidFill>
                      <a:schemeClr val="accent1">
                        <a:lumMod val="60000"/>
                        <a:lumOff val="40000"/>
                      </a:schemeClr>
                    </a:solidFill>
                  </a:tcPr>
                </a:tc>
                <a:tc>
                  <a:txBody>
                    <a:bodyPr/>
                    <a:lstStyle/>
                    <a:p>
                      <a:pPr algn="ctr">
                        <a:lnSpc>
                          <a:spcPct val="115000"/>
                        </a:lnSpc>
                        <a:spcBef>
                          <a:spcPts val="300"/>
                        </a:spcBef>
                        <a:spcAft>
                          <a:spcPts val="300"/>
                        </a:spcAft>
                      </a:pPr>
                      <a:r>
                        <a:rPr lang="en-IN" sz="1800" dirty="0">
                          <a:solidFill>
                            <a:schemeClr val="tx1"/>
                          </a:solidFill>
                          <a:effectLst/>
                        </a:rPr>
                        <a:t>0.91</a:t>
                      </a:r>
                      <a:endParaRPr lang="en-IN" sz="1100" dirty="0">
                        <a:solidFill>
                          <a:schemeClr val="tx1"/>
                        </a:solidFill>
                        <a:effectLst/>
                        <a:latin typeface="Calibri"/>
                        <a:ea typeface="Calibri"/>
                        <a:cs typeface="Times New Roman"/>
                      </a:endParaRPr>
                    </a:p>
                  </a:txBody>
                  <a:tcPr marL="68580" marR="68580" marT="0" marB="0">
                    <a:solidFill>
                      <a:schemeClr val="accent1">
                        <a:lumMod val="60000"/>
                        <a:lumOff val="40000"/>
                      </a:schemeClr>
                    </a:solidFill>
                  </a:tcPr>
                </a:tc>
                <a:tc>
                  <a:txBody>
                    <a:bodyPr/>
                    <a:lstStyle/>
                    <a:p>
                      <a:pPr algn="ctr">
                        <a:lnSpc>
                          <a:spcPct val="115000"/>
                        </a:lnSpc>
                        <a:spcBef>
                          <a:spcPts val="300"/>
                        </a:spcBef>
                        <a:spcAft>
                          <a:spcPts val="300"/>
                        </a:spcAft>
                      </a:pPr>
                      <a:r>
                        <a:rPr lang="en-IN" sz="1800" dirty="0">
                          <a:solidFill>
                            <a:schemeClr val="tx1"/>
                          </a:solidFill>
                          <a:effectLst/>
                        </a:rPr>
                        <a:t>1.14</a:t>
                      </a:r>
                      <a:endParaRPr lang="en-IN" sz="1100" dirty="0">
                        <a:solidFill>
                          <a:schemeClr val="tx1"/>
                        </a:solidFill>
                        <a:effectLst/>
                        <a:latin typeface="Calibri"/>
                        <a:ea typeface="Calibri"/>
                        <a:cs typeface="Times New Roman"/>
                      </a:endParaRPr>
                    </a:p>
                  </a:txBody>
                  <a:tcPr marL="68580" marR="68580" marT="0" marB="0">
                    <a:solidFill>
                      <a:schemeClr val="accent1">
                        <a:lumMod val="60000"/>
                        <a:lumOff val="40000"/>
                      </a:schemeClr>
                    </a:solid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33428770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4948" y="260648"/>
            <a:ext cx="8425339" cy="783292"/>
          </a:xfrm>
        </p:spPr>
        <p:txBody>
          <a:bodyPr>
            <a:normAutofit fontScale="90000"/>
          </a:bodyPr>
          <a:lstStyle/>
          <a:p>
            <a:pPr algn="l"/>
            <a:r>
              <a:rPr lang="en-US" sz="4000" dirty="0">
                <a:solidFill>
                  <a:srgbClr val="A50021"/>
                </a:solidFill>
                <a:latin typeface="Times New Roman" pitchFamily="18" charset="0"/>
                <a:cs typeface="Times New Roman" pitchFamily="18" charset="0"/>
              </a:rPr>
              <a:t>Range of a sample</a:t>
            </a:r>
            <a:endParaRPr lang="en-IN" sz="4000" dirty="0">
              <a:solidFill>
                <a:srgbClr val="A50021"/>
              </a:solidFill>
              <a:latin typeface="Times New Roman" pitchFamily="18" charset="0"/>
              <a:cs typeface="Times New Roman" pitchFamily="18" charset="0"/>
            </a:endParaRPr>
          </a:p>
        </p:txBody>
      </p:sp>
      <p:sp>
        <p:nvSpPr>
          <p:cNvPr id="9" name="Content Placeholder 2"/>
          <p:cNvSpPr>
            <a:spLocks noGrp="1"/>
          </p:cNvSpPr>
          <p:nvPr>
            <p:ph idx="1"/>
          </p:nvPr>
        </p:nvSpPr>
        <p:spPr>
          <a:xfrm>
            <a:off x="263545" y="4630995"/>
            <a:ext cx="8425339" cy="1607821"/>
          </a:xfrm>
        </p:spPr>
        <p:txBody>
          <a:bodyPr>
            <a:normAutofit lnSpcReduction="10000"/>
          </a:bodyPr>
          <a:lstStyle/>
          <a:p>
            <a:pPr marL="274320" lvl="1" indent="-274320" algn="just">
              <a:buClr>
                <a:schemeClr val="accent3"/>
              </a:buClr>
              <a:buSzPct val="95000"/>
            </a:pPr>
            <a:r>
              <a:rPr lang="en-IN" sz="2000" dirty="0">
                <a:solidFill>
                  <a:schemeClr val="tx1"/>
                </a:solidFill>
                <a:latin typeface="Times New Roman" panose="02020603050405020304" pitchFamily="18" charset="0"/>
                <a:cs typeface="Times New Roman" panose="02020603050405020304" pitchFamily="18" charset="0"/>
              </a:rPr>
              <a:t>Range identifies the maximum spread, it can be misleading if most of the values are concentrated in a narrow band of values, but there are also a relatively small number of more extreme values.</a:t>
            </a:r>
          </a:p>
          <a:p>
            <a:pPr marL="2103120" lvl="8" indent="-274320" algn="just">
              <a:buSzPct val="95000"/>
            </a:pPr>
            <a:endParaRPr lang="en-IN" sz="1000" dirty="0">
              <a:solidFill>
                <a:schemeClr val="tx1"/>
              </a:solidFill>
              <a:latin typeface="Times New Roman" panose="02020603050405020304" pitchFamily="18" charset="0"/>
              <a:cs typeface="Times New Roman" panose="02020603050405020304" pitchFamily="18" charset="0"/>
            </a:endParaRPr>
          </a:p>
          <a:p>
            <a:pPr marL="274320" lvl="1" indent="-274320" algn="just">
              <a:buClr>
                <a:schemeClr val="accent3"/>
              </a:buClr>
              <a:buSzPct val="95000"/>
            </a:pPr>
            <a:r>
              <a:rPr lang="en-IN" sz="2000" dirty="0">
                <a:latin typeface="Times New Roman" panose="02020603050405020304" pitchFamily="18" charset="0"/>
                <a:cs typeface="Times New Roman" panose="02020603050405020304" pitchFamily="18" charset="0"/>
              </a:rPr>
              <a:t>The variance is another measure of dispersion to deal with such a situation.</a:t>
            </a:r>
            <a:endParaRPr lang="en-IN" sz="2000" dirty="0">
              <a:solidFill>
                <a:schemeClr val="tx1"/>
              </a:solidFill>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r>
              <a:rPr lang="en-IN">
                <a:solidFill>
                  <a:srgbClr val="04617B">
                    <a:shade val="90000"/>
                  </a:srgbClr>
                </a:solidFill>
              </a:rPr>
              <a:t>IIITS: IDA - M2021</a:t>
            </a:r>
            <a:endParaRPr lang="en-IN" dirty="0">
              <a:solidFill>
                <a:srgbClr val="04617B">
                  <a:shade val="90000"/>
                </a:srgbClr>
              </a:solidFill>
            </a:endParaRP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31</a:t>
            </a:fld>
            <a:endParaRPr lang="en-IN" dirty="0">
              <a:solidFill>
                <a:srgbClr val="04617B">
                  <a:shade val="90000"/>
                </a:srgbClr>
              </a:solidFill>
            </a:endParaRPr>
          </a:p>
        </p:txBody>
      </p:sp>
      <mc:AlternateContent xmlns:mc="http://schemas.openxmlformats.org/markup-compatibility/2006" xmlns:a14="http://schemas.microsoft.com/office/drawing/2010/main">
        <mc:Choice Requires="a14">
          <p:sp>
            <p:nvSpPr>
              <p:cNvPr id="7" name="Rectangle 6"/>
              <p:cNvSpPr/>
              <p:nvPr/>
            </p:nvSpPr>
            <p:spPr>
              <a:xfrm>
                <a:off x="609065" y="1269351"/>
                <a:ext cx="7734300" cy="3221235"/>
              </a:xfrm>
              <a:prstGeom prst="rect">
                <a:avLst/>
              </a:prstGeom>
              <a:gradFill flip="none" rotWithShape="1">
                <a:gsLst>
                  <a:gs pos="0">
                    <a:srgbClr val="8488C4"/>
                  </a:gs>
                  <a:gs pos="53000">
                    <a:srgbClr val="D4DEFF"/>
                  </a:gs>
                  <a:gs pos="83000">
                    <a:srgbClr val="D4DEFF"/>
                  </a:gs>
                  <a:gs pos="100000">
                    <a:srgbClr val="96AB94"/>
                  </a:gs>
                </a:gsLst>
                <a:lin ang="5400000" scaled="0"/>
                <a:tileRect/>
              </a:gradFill>
              <a:effectLst>
                <a:glow rad="63500">
                  <a:schemeClr val="accent2">
                    <a:satMod val="175000"/>
                    <a:alpha val="40000"/>
                  </a:schemeClr>
                </a:glo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74320" lvl="1" indent="-274320" algn="just">
                  <a:buClr>
                    <a:schemeClr val="accent3"/>
                  </a:buClr>
                  <a:buSzPct val="95000"/>
                </a:pPr>
                <a:endParaRPr lang="en-IN" sz="2000" dirty="0">
                  <a:solidFill>
                    <a:schemeClr val="tx1"/>
                  </a:solidFill>
                  <a:latin typeface="Times New Roman" panose="02020603050405020304" pitchFamily="18" charset="0"/>
                  <a:cs typeface="Times New Roman" panose="02020603050405020304" pitchFamily="18" charset="0"/>
                </a:endParaRPr>
              </a:p>
              <a:p>
                <a:pPr marL="274320" lvl="1" indent="-274320" algn="just">
                  <a:buClr>
                    <a:schemeClr val="accent3"/>
                  </a:buClr>
                  <a:buSzPct val="95000"/>
                </a:pPr>
                <a:r>
                  <a:rPr lang="en-IN" sz="2000" dirty="0">
                    <a:solidFill>
                      <a:schemeClr val="tx1"/>
                    </a:solidFill>
                    <a:latin typeface="Times New Roman" panose="02020603050405020304" pitchFamily="18" charset="0"/>
                    <a:cs typeface="Times New Roman" panose="02020603050405020304" pitchFamily="18" charset="0"/>
                  </a:rPr>
                  <a:t>Let </a:t>
                </a:r>
                <a:r>
                  <a:rPr lang="en-IN" sz="2000" b="1" dirty="0">
                    <a:solidFill>
                      <a:schemeClr val="tx1"/>
                    </a:solidFill>
                    <a:latin typeface="Times New Roman" panose="02020603050405020304" pitchFamily="18" charset="0"/>
                    <a:cs typeface="Times New Roman" panose="02020603050405020304" pitchFamily="18" charset="0"/>
                  </a:rPr>
                  <a:t>X = </a:t>
                </a:r>
                <a14:m>
                  <m:oMath xmlns:m="http://schemas.openxmlformats.org/officeDocument/2006/math">
                    <m:sSub>
                      <m:sSubPr>
                        <m:ctrlPr>
                          <a:rPr lang="en-US" sz="2000" b="1" i="1">
                            <a:solidFill>
                              <a:schemeClr val="tx1"/>
                            </a:solidFill>
                            <a:latin typeface="Cambria Math" panose="02040503050406030204" pitchFamily="18" charset="0"/>
                            <a:cs typeface="Times New Roman" panose="02020603050405020304" pitchFamily="18" charset="0"/>
                          </a:rPr>
                        </m:ctrlPr>
                      </m:sSubPr>
                      <m:e>
                        <m:r>
                          <a:rPr lang="en-IN" sz="2000" b="1">
                            <a:solidFill>
                              <a:schemeClr val="tx1"/>
                            </a:solidFill>
                            <a:latin typeface="Cambria Math" panose="02040503050406030204" pitchFamily="18" charset="0"/>
                            <a:cs typeface="Times New Roman" panose="02020603050405020304" pitchFamily="18" charset="0"/>
                          </a:rPr>
                          <m:t>𝐱</m:t>
                        </m:r>
                      </m:e>
                      <m:sub>
                        <m:r>
                          <a:rPr lang="en-IN" sz="2000" b="1">
                            <a:solidFill>
                              <a:schemeClr val="tx1"/>
                            </a:solidFill>
                            <a:latin typeface="Cambria Math" panose="02040503050406030204" pitchFamily="18" charset="0"/>
                            <a:cs typeface="Times New Roman" panose="02020603050405020304" pitchFamily="18" charset="0"/>
                          </a:rPr>
                          <m:t>𝟏</m:t>
                        </m:r>
                      </m:sub>
                    </m:sSub>
                  </m:oMath>
                </a14:m>
                <a:r>
                  <a:rPr lang="en-US" sz="2000" b="1" dirty="0">
                    <a:solidFill>
                      <a:schemeClr val="tx1"/>
                    </a:solidFill>
                    <a:latin typeface="Times New Roman" panose="02020603050405020304" pitchFamily="18" charset="0"/>
                    <a:cs typeface="Times New Roman" panose="02020603050405020304" pitchFamily="18" charset="0"/>
                  </a:rPr>
                  <a:t>,</a:t>
                </a:r>
                <a:r>
                  <a:rPr lang="en-US" sz="2000" b="1" dirty="0">
                    <a:solidFill>
                      <a:schemeClr val="tx1"/>
                    </a:solidFill>
                    <a:cs typeface="Times New Roman" panose="02020603050405020304" pitchFamily="18" charset="0"/>
                  </a:rPr>
                  <a:t> </a:t>
                </a:r>
                <a14:m>
                  <m:oMath xmlns:m="http://schemas.openxmlformats.org/officeDocument/2006/math">
                    <m:sSub>
                      <m:sSubPr>
                        <m:ctrlPr>
                          <a:rPr lang="en-US" sz="2000" b="1" i="1">
                            <a:solidFill>
                              <a:schemeClr val="tx1"/>
                            </a:solidFill>
                            <a:latin typeface="Cambria Math" panose="02040503050406030204" pitchFamily="18" charset="0"/>
                            <a:cs typeface="Times New Roman" panose="02020603050405020304" pitchFamily="18" charset="0"/>
                          </a:rPr>
                        </m:ctrlPr>
                      </m:sSubPr>
                      <m:e>
                        <m:r>
                          <a:rPr lang="en-IN" sz="2000" b="1">
                            <a:solidFill>
                              <a:schemeClr val="tx1"/>
                            </a:solidFill>
                            <a:latin typeface="Cambria Math" panose="02040503050406030204" pitchFamily="18" charset="0"/>
                            <a:cs typeface="Times New Roman" panose="02020603050405020304" pitchFamily="18" charset="0"/>
                          </a:rPr>
                          <m:t>𝐱</m:t>
                        </m:r>
                      </m:e>
                      <m:sub>
                        <m:r>
                          <a:rPr lang="en-IN" sz="2000" b="1">
                            <a:solidFill>
                              <a:schemeClr val="tx1"/>
                            </a:solidFill>
                            <a:latin typeface="Cambria Math" panose="02040503050406030204" pitchFamily="18" charset="0"/>
                            <a:cs typeface="Times New Roman" panose="02020603050405020304" pitchFamily="18" charset="0"/>
                          </a:rPr>
                          <m:t>𝟐</m:t>
                        </m:r>
                      </m:sub>
                    </m:sSub>
                  </m:oMath>
                </a14:m>
                <a:r>
                  <a:rPr lang="en-US" sz="2000" b="1" dirty="0">
                    <a:solidFill>
                      <a:schemeClr val="tx1"/>
                    </a:solidFill>
                    <a:latin typeface="Times New Roman" panose="02020603050405020304" pitchFamily="18" charset="0"/>
                    <a:cs typeface="Times New Roman" panose="02020603050405020304" pitchFamily="18" charset="0"/>
                  </a:rPr>
                  <a:t>,</a:t>
                </a:r>
                <a:r>
                  <a:rPr lang="en-US" sz="2000" b="1" dirty="0">
                    <a:solidFill>
                      <a:schemeClr val="tx1"/>
                    </a:solidFill>
                    <a:cs typeface="Times New Roman" panose="02020603050405020304" pitchFamily="18" charset="0"/>
                  </a:rPr>
                  <a:t> </a:t>
                </a:r>
                <a14:m>
                  <m:oMath xmlns:m="http://schemas.openxmlformats.org/officeDocument/2006/math">
                    <m:sSub>
                      <m:sSubPr>
                        <m:ctrlPr>
                          <a:rPr lang="en-US" sz="2000" b="1" i="1">
                            <a:solidFill>
                              <a:schemeClr val="tx1"/>
                            </a:solidFill>
                            <a:latin typeface="Cambria Math" panose="02040503050406030204" pitchFamily="18" charset="0"/>
                            <a:cs typeface="Times New Roman" panose="02020603050405020304" pitchFamily="18" charset="0"/>
                          </a:rPr>
                        </m:ctrlPr>
                      </m:sSubPr>
                      <m:e>
                        <m:r>
                          <a:rPr lang="en-IN" sz="2000" b="1">
                            <a:solidFill>
                              <a:schemeClr val="tx1"/>
                            </a:solidFill>
                            <a:latin typeface="Cambria Math" panose="02040503050406030204" pitchFamily="18" charset="0"/>
                            <a:cs typeface="Times New Roman" panose="02020603050405020304" pitchFamily="18" charset="0"/>
                          </a:rPr>
                          <m:t>𝐱</m:t>
                        </m:r>
                      </m:e>
                      <m:sub>
                        <m:r>
                          <a:rPr lang="en-IN" sz="2000" b="1">
                            <a:solidFill>
                              <a:schemeClr val="tx1"/>
                            </a:solidFill>
                            <a:latin typeface="Cambria Math" panose="02040503050406030204" pitchFamily="18" charset="0"/>
                            <a:cs typeface="Times New Roman" panose="02020603050405020304" pitchFamily="18" charset="0"/>
                          </a:rPr>
                          <m:t>𝟏</m:t>
                        </m:r>
                      </m:sub>
                    </m:sSub>
                  </m:oMath>
                </a14:m>
                <a:r>
                  <a:rPr lang="en-US" sz="2000" b="1" dirty="0">
                    <a:solidFill>
                      <a:schemeClr val="tx1"/>
                    </a:solidFill>
                    <a:latin typeface="Times New Roman" panose="02020603050405020304" pitchFamily="18" charset="0"/>
                    <a:cs typeface="Times New Roman" panose="02020603050405020304" pitchFamily="18" charset="0"/>
                  </a:rPr>
                  <a:t>,…..,</a:t>
                </a:r>
                <a:r>
                  <a:rPr lang="en-US" sz="2000" b="1" dirty="0">
                    <a:solidFill>
                      <a:schemeClr val="tx1"/>
                    </a:solidFill>
                    <a:cs typeface="Times New Roman" panose="02020603050405020304" pitchFamily="18" charset="0"/>
                  </a:rPr>
                  <a:t> </a:t>
                </a:r>
                <a14:m>
                  <m:oMath xmlns:m="http://schemas.openxmlformats.org/officeDocument/2006/math">
                    <m:sSub>
                      <m:sSubPr>
                        <m:ctrlPr>
                          <a:rPr lang="en-US" sz="2000" b="1" i="1">
                            <a:solidFill>
                              <a:schemeClr val="tx1"/>
                            </a:solidFill>
                            <a:latin typeface="Cambria Math" panose="02040503050406030204" pitchFamily="18" charset="0"/>
                            <a:cs typeface="Times New Roman" panose="02020603050405020304" pitchFamily="18" charset="0"/>
                          </a:rPr>
                        </m:ctrlPr>
                      </m:sSubPr>
                      <m:e>
                        <m:r>
                          <a:rPr lang="en-IN" sz="2000" b="1">
                            <a:solidFill>
                              <a:schemeClr val="tx1"/>
                            </a:solidFill>
                            <a:latin typeface="Cambria Math" panose="02040503050406030204" pitchFamily="18" charset="0"/>
                            <a:cs typeface="Times New Roman" panose="02020603050405020304" pitchFamily="18" charset="0"/>
                          </a:rPr>
                          <m:t>𝐱</m:t>
                        </m:r>
                      </m:e>
                      <m:sub>
                        <m:r>
                          <a:rPr lang="en-IN" sz="2000" b="1">
                            <a:solidFill>
                              <a:schemeClr val="tx1"/>
                            </a:solidFill>
                            <a:latin typeface="Cambria Math" panose="02040503050406030204" pitchFamily="18" charset="0"/>
                            <a:cs typeface="Times New Roman" panose="02020603050405020304" pitchFamily="18" charset="0"/>
                          </a:rPr>
                          <m:t>𝐧</m:t>
                        </m:r>
                      </m:sub>
                    </m:sSub>
                  </m:oMath>
                </a14:m>
                <a:r>
                  <a:rPr lang="en-IN" sz="2000" dirty="0">
                    <a:solidFill>
                      <a:schemeClr val="tx1"/>
                    </a:solidFill>
                    <a:latin typeface="Times New Roman" panose="02020603050405020304" pitchFamily="18" charset="0"/>
                    <a:cs typeface="Times New Roman" panose="02020603050405020304" pitchFamily="18" charset="0"/>
                  </a:rPr>
                  <a:t> be </a:t>
                </a:r>
                <a:r>
                  <a:rPr lang="en-IN" sz="2000" b="1" dirty="0">
                    <a:solidFill>
                      <a:schemeClr val="tx1"/>
                    </a:solidFill>
                    <a:latin typeface="Times New Roman" panose="02020603050405020304" pitchFamily="18" charset="0"/>
                    <a:cs typeface="Times New Roman" panose="02020603050405020304" pitchFamily="18" charset="0"/>
                  </a:rPr>
                  <a:t>n</a:t>
                </a:r>
                <a:r>
                  <a:rPr lang="en-IN" sz="2000" dirty="0">
                    <a:solidFill>
                      <a:schemeClr val="tx1"/>
                    </a:solidFill>
                    <a:latin typeface="Times New Roman" panose="02020603050405020304" pitchFamily="18" charset="0"/>
                    <a:cs typeface="Times New Roman" panose="02020603050405020304" pitchFamily="18" charset="0"/>
                  </a:rPr>
                  <a:t> sample values that are arranged in increasing order.</a:t>
                </a:r>
              </a:p>
              <a:p>
                <a:pPr marL="274320" lvl="1" indent="-274320" algn="just">
                  <a:buClr>
                    <a:schemeClr val="accent3"/>
                  </a:buClr>
                  <a:buSzPct val="95000"/>
                </a:pPr>
                <a:r>
                  <a:rPr lang="en-IN" sz="2000" dirty="0">
                    <a:solidFill>
                      <a:schemeClr val="tx1"/>
                    </a:solidFill>
                    <a:latin typeface="Times New Roman" panose="02020603050405020304" pitchFamily="18" charset="0"/>
                    <a:cs typeface="Times New Roman" panose="02020603050405020304" pitchFamily="18" charset="0"/>
                  </a:rPr>
                  <a:t> </a:t>
                </a:r>
              </a:p>
              <a:p>
                <a:pPr marL="274320" lvl="1" indent="-274320" algn="just">
                  <a:buClr>
                    <a:schemeClr val="accent3"/>
                  </a:buClr>
                  <a:buSzPct val="95000"/>
                </a:pPr>
                <a:r>
                  <a:rPr lang="en-IN" sz="2000" dirty="0">
                    <a:solidFill>
                      <a:schemeClr val="tx1"/>
                    </a:solidFill>
                    <a:latin typeface="Times New Roman" panose="02020603050405020304" pitchFamily="18" charset="0"/>
                    <a:cs typeface="Times New Roman" panose="02020603050405020304" pitchFamily="18" charset="0"/>
                  </a:rPr>
                  <a:t>The range </a:t>
                </a:r>
                <a:r>
                  <a:rPr lang="en-IN" sz="2000" b="1" dirty="0">
                    <a:solidFill>
                      <a:schemeClr val="tx1"/>
                    </a:solidFill>
                    <a:latin typeface="Times New Roman" panose="02020603050405020304" pitchFamily="18" charset="0"/>
                    <a:cs typeface="Times New Roman" panose="02020603050405020304" pitchFamily="18" charset="0"/>
                  </a:rPr>
                  <a:t>R</a:t>
                </a:r>
                <a:r>
                  <a:rPr lang="en-IN" sz="2000" dirty="0">
                    <a:solidFill>
                      <a:schemeClr val="tx1"/>
                    </a:solidFill>
                    <a:latin typeface="Times New Roman" panose="02020603050405020304" pitchFamily="18" charset="0"/>
                    <a:cs typeface="Times New Roman" panose="02020603050405020304" pitchFamily="18" charset="0"/>
                  </a:rPr>
                  <a:t> of these samples are then defined as:</a:t>
                </a:r>
              </a:p>
              <a:p>
                <a:pPr marL="274320" lvl="1" indent="-274320" algn="just">
                  <a:buClr>
                    <a:schemeClr val="accent3"/>
                  </a:buClr>
                  <a:buSzPct val="95000"/>
                </a:pPr>
                <a:endParaRPr lang="en-IN" sz="2000" dirty="0">
                  <a:solidFill>
                    <a:schemeClr val="tx1"/>
                  </a:solidFill>
                  <a:latin typeface="Times New Roman" panose="02020603050405020304" pitchFamily="18" charset="0"/>
                  <a:cs typeface="Times New Roman" panose="02020603050405020304" pitchFamily="18" charset="0"/>
                </a:endParaRPr>
              </a:p>
              <a:p>
                <a:pPr marL="0" lvl="1" indent="0" algn="ctr">
                  <a:buClr>
                    <a:schemeClr val="accent3"/>
                  </a:buClr>
                  <a:buSzPct val="95000"/>
                  <a:buNone/>
                </a:pPr>
                <a:r>
                  <a:rPr lang="en-IN" sz="2000" b="1" dirty="0">
                    <a:solidFill>
                      <a:schemeClr val="tx1"/>
                    </a:solidFill>
                    <a:latin typeface="Times New Roman" panose="02020603050405020304" pitchFamily="18" charset="0"/>
                    <a:cs typeface="Times New Roman" panose="02020603050405020304" pitchFamily="18" charset="0"/>
                  </a:rPr>
                  <a:t>R = max(X) – min(X) = </a:t>
                </a:r>
                <a14:m>
                  <m:oMath xmlns:m="http://schemas.openxmlformats.org/officeDocument/2006/math">
                    <m:sSub>
                      <m:sSubPr>
                        <m:ctrlPr>
                          <a:rPr lang="en-US" sz="2000" b="1" i="1">
                            <a:solidFill>
                              <a:schemeClr val="tx1"/>
                            </a:solidFill>
                            <a:latin typeface="Cambria Math" panose="02040503050406030204" pitchFamily="18" charset="0"/>
                            <a:cs typeface="Times New Roman" panose="02020603050405020304" pitchFamily="18" charset="0"/>
                          </a:rPr>
                        </m:ctrlPr>
                      </m:sSubPr>
                      <m:e>
                        <m:r>
                          <a:rPr lang="en-IN" sz="2000" b="1">
                            <a:solidFill>
                              <a:schemeClr val="tx1"/>
                            </a:solidFill>
                            <a:latin typeface="Cambria Math" panose="02040503050406030204" pitchFamily="18" charset="0"/>
                            <a:cs typeface="Times New Roman" panose="02020603050405020304" pitchFamily="18" charset="0"/>
                          </a:rPr>
                          <m:t>𝐱</m:t>
                        </m:r>
                      </m:e>
                      <m:sub>
                        <m:r>
                          <a:rPr lang="en-IN" sz="2000" b="1">
                            <a:solidFill>
                              <a:schemeClr val="tx1"/>
                            </a:solidFill>
                            <a:latin typeface="Cambria Math" panose="02040503050406030204" pitchFamily="18" charset="0"/>
                            <a:cs typeface="Times New Roman" panose="02020603050405020304" pitchFamily="18" charset="0"/>
                          </a:rPr>
                          <m:t>𝐧</m:t>
                        </m:r>
                      </m:sub>
                    </m:sSub>
                  </m:oMath>
                </a14:m>
                <a:r>
                  <a:rPr lang="en-US" sz="2000" b="1" dirty="0">
                    <a:solidFill>
                      <a:schemeClr val="tx1"/>
                    </a:solidFill>
                    <a:latin typeface="Times New Roman" panose="02020603050405020304" pitchFamily="18" charset="0"/>
                    <a:cs typeface="Times New Roman" panose="02020603050405020304" pitchFamily="18" charset="0"/>
                  </a:rPr>
                  <a:t> - </a:t>
                </a:r>
                <a14:m>
                  <m:oMath xmlns:m="http://schemas.openxmlformats.org/officeDocument/2006/math">
                    <m:sSub>
                      <m:sSubPr>
                        <m:ctrlPr>
                          <a:rPr lang="en-US" sz="2000" b="1" i="1">
                            <a:solidFill>
                              <a:schemeClr val="tx1"/>
                            </a:solidFill>
                            <a:latin typeface="Cambria Math" panose="02040503050406030204" pitchFamily="18" charset="0"/>
                            <a:cs typeface="Times New Roman" panose="02020603050405020304" pitchFamily="18" charset="0"/>
                          </a:rPr>
                        </m:ctrlPr>
                      </m:sSubPr>
                      <m:e>
                        <m:r>
                          <a:rPr lang="en-IN" sz="2000" b="1">
                            <a:solidFill>
                              <a:schemeClr val="tx1"/>
                            </a:solidFill>
                            <a:latin typeface="Cambria Math" panose="02040503050406030204" pitchFamily="18" charset="0"/>
                            <a:cs typeface="Times New Roman" panose="02020603050405020304" pitchFamily="18" charset="0"/>
                          </a:rPr>
                          <m:t>𝐱</m:t>
                        </m:r>
                      </m:e>
                      <m:sub>
                        <m:r>
                          <a:rPr lang="en-IN" sz="2000" b="1">
                            <a:solidFill>
                              <a:schemeClr val="tx1"/>
                            </a:solidFill>
                            <a:latin typeface="Cambria Math" panose="02040503050406030204" pitchFamily="18" charset="0"/>
                            <a:cs typeface="Times New Roman" panose="02020603050405020304" pitchFamily="18" charset="0"/>
                          </a:rPr>
                          <m:t>𝟏</m:t>
                        </m:r>
                      </m:sub>
                    </m:sSub>
                  </m:oMath>
                </a14:m>
                <a:endParaRPr lang="en-US" sz="2000" b="1"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7" name="Rectangle 6"/>
              <p:cNvSpPr>
                <a:spLocks noRot="1" noChangeAspect="1" noMove="1" noResize="1" noEditPoints="1" noAdjustHandles="1" noChangeArrowheads="1" noChangeShapeType="1" noTextEdit="1"/>
              </p:cNvSpPr>
              <p:nvPr/>
            </p:nvSpPr>
            <p:spPr>
              <a:xfrm>
                <a:off x="609065" y="1269351"/>
                <a:ext cx="7734300" cy="3221235"/>
              </a:xfrm>
              <a:prstGeom prst="rect">
                <a:avLst/>
              </a:prstGeom>
              <a:blipFill>
                <a:blip r:embed="rId2"/>
                <a:stretch>
                  <a:fillRect/>
                </a:stretch>
              </a:blipFill>
              <a:effectLst>
                <a:glow rad="63500">
                  <a:schemeClr val="accent2">
                    <a:satMod val="175000"/>
                    <a:alpha val="40000"/>
                  </a:schemeClr>
                </a:glow>
              </a:effectLst>
            </p:spPr>
            <p:txBody>
              <a:bodyPr/>
              <a:lstStyle/>
              <a:p>
                <a:r>
                  <a:rPr lang="en-US">
                    <a:noFill/>
                  </a:rPr>
                  <a:t> </a:t>
                </a:r>
              </a:p>
            </p:txBody>
          </p:sp>
        </mc:Fallback>
      </mc:AlternateContent>
      <p:sp>
        <p:nvSpPr>
          <p:cNvPr id="8" name="Rounded Rectangle 7"/>
          <p:cNvSpPr/>
          <p:nvPr/>
        </p:nvSpPr>
        <p:spPr>
          <a:xfrm>
            <a:off x="601445" y="1269351"/>
            <a:ext cx="7734300" cy="569475"/>
          </a:xfrm>
          <a:prstGeom prst="roundRect">
            <a:avLst/>
          </a:prstGeom>
          <a:gradFill flip="none" rotWithShape="1">
            <a:gsLst>
              <a:gs pos="0">
                <a:srgbClr val="FFEFD1"/>
              </a:gs>
              <a:gs pos="64999">
                <a:srgbClr val="F0EBD5"/>
              </a:gs>
              <a:gs pos="100000">
                <a:srgbClr val="D1C39F"/>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prstClr val="black"/>
                </a:solidFill>
                <a:latin typeface="Times New Roman" pitchFamily="18" charset="0"/>
                <a:cs typeface="Times New Roman" pitchFamily="18" charset="0"/>
              </a:rPr>
              <a:t>Definition 3.14: </a:t>
            </a:r>
            <a:r>
              <a:rPr lang="en-US" sz="2000" b="1" dirty="0">
                <a:solidFill>
                  <a:prstClr val="black"/>
                </a:solidFill>
                <a:latin typeface="Times New Roman" pitchFamily="18" charset="0"/>
                <a:cs typeface="Times New Roman" pitchFamily="18" charset="0"/>
              </a:rPr>
              <a:t>Range of a sample</a:t>
            </a:r>
            <a:endParaRPr lang="en-IN" sz="2000" b="1" dirty="0">
              <a:solidFill>
                <a:prstClr val="black"/>
              </a:solidFill>
              <a:latin typeface="Times New Roman" pitchFamily="18" charset="0"/>
              <a:cs typeface="Times New Roman" pitchFamily="18" charset="0"/>
            </a:endParaRPr>
          </a:p>
        </p:txBody>
      </p:sp>
    </p:spTree>
    <p:extLst>
      <p:ext uri="{BB962C8B-B14F-4D97-AF65-F5344CB8AC3E}">
        <p14:creationId xmlns:p14="http://schemas.microsoft.com/office/powerpoint/2010/main" val="192652037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4948" y="260648"/>
            <a:ext cx="8425339" cy="912832"/>
          </a:xfrm>
        </p:spPr>
        <p:txBody>
          <a:bodyPr>
            <a:noAutofit/>
          </a:bodyPr>
          <a:lstStyle/>
          <a:p>
            <a:pPr algn="l"/>
            <a:r>
              <a:rPr lang="en-US" sz="2800" dirty="0">
                <a:solidFill>
                  <a:srgbClr val="A50021"/>
                </a:solidFill>
                <a:latin typeface="Times New Roman" pitchFamily="18" charset="0"/>
                <a:cs typeface="Times New Roman" pitchFamily="18" charset="0"/>
              </a:rPr>
              <a:t>Variance and Standard Deviation</a:t>
            </a:r>
            <a:endParaRPr lang="en-IN" sz="2800" dirty="0">
              <a:solidFill>
                <a:srgbClr val="A50021"/>
              </a:solidFill>
              <a:latin typeface="Times New Roman" pitchFamily="18" charset="0"/>
              <a:cs typeface="Times New Roman" pitchFamily="18" charset="0"/>
            </a:endParaRPr>
          </a:p>
        </p:txBody>
      </p:sp>
      <p:sp>
        <p:nvSpPr>
          <p:cNvPr id="4" name="Date Placeholder 3"/>
          <p:cNvSpPr>
            <a:spLocks noGrp="1"/>
          </p:cNvSpPr>
          <p:nvPr>
            <p:ph type="dt" sz="half" idx="10"/>
          </p:nvPr>
        </p:nvSpPr>
        <p:spPr/>
        <p:txBody>
          <a:bodyPr/>
          <a:lstStyle/>
          <a:p>
            <a:r>
              <a:rPr lang="en-IN">
                <a:solidFill>
                  <a:srgbClr val="04617B">
                    <a:shade val="90000"/>
                  </a:srgbClr>
                </a:solidFill>
              </a:rPr>
              <a:t>IIITS: IDA - M2021</a:t>
            </a:r>
            <a:endParaRPr lang="en-IN" dirty="0">
              <a:solidFill>
                <a:srgbClr val="04617B">
                  <a:shade val="90000"/>
                </a:srgbClr>
              </a:solidFill>
            </a:endParaRP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32</a:t>
            </a:fld>
            <a:endParaRPr lang="en-IN" dirty="0">
              <a:solidFill>
                <a:srgbClr val="04617B">
                  <a:shade val="90000"/>
                </a:srgbClr>
              </a:solidFill>
            </a:endParaRPr>
          </a:p>
        </p:txBody>
      </p:sp>
      <mc:AlternateContent xmlns:mc="http://schemas.openxmlformats.org/markup-compatibility/2006" xmlns:a14="http://schemas.microsoft.com/office/drawing/2010/main">
        <mc:Choice Requires="a14">
          <p:sp>
            <p:nvSpPr>
              <p:cNvPr id="7" name="Rectangle 6"/>
              <p:cNvSpPr/>
              <p:nvPr/>
            </p:nvSpPr>
            <p:spPr>
              <a:xfrm>
                <a:off x="701801" y="1457415"/>
                <a:ext cx="7734300" cy="4455675"/>
              </a:xfrm>
              <a:prstGeom prst="rect">
                <a:avLst/>
              </a:prstGeom>
              <a:gradFill flip="none" rotWithShape="1">
                <a:gsLst>
                  <a:gs pos="0">
                    <a:srgbClr val="8488C4"/>
                  </a:gs>
                  <a:gs pos="53000">
                    <a:srgbClr val="D4DEFF"/>
                  </a:gs>
                  <a:gs pos="83000">
                    <a:srgbClr val="D4DEFF"/>
                  </a:gs>
                  <a:gs pos="100000">
                    <a:srgbClr val="96AB94"/>
                  </a:gs>
                </a:gsLst>
                <a:lin ang="5400000" scaled="0"/>
                <a:tileRect/>
              </a:gradFill>
              <a:effectLst>
                <a:glow rad="63500">
                  <a:schemeClr val="accent2">
                    <a:satMod val="175000"/>
                    <a:alpha val="40000"/>
                  </a:schemeClr>
                </a:glo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74320" lvl="1" indent="-274320" algn="just">
                  <a:buClr>
                    <a:schemeClr val="accent3"/>
                  </a:buClr>
                  <a:buSzPct val="95000"/>
                </a:pPr>
                <a:endParaRPr lang="en-IN" sz="2000" dirty="0">
                  <a:solidFill>
                    <a:schemeClr val="tx1"/>
                  </a:solidFill>
                  <a:latin typeface="Times New Roman" panose="02020603050405020304" pitchFamily="18" charset="0"/>
                  <a:cs typeface="Times New Roman" panose="02020603050405020304" pitchFamily="18" charset="0"/>
                </a:endParaRPr>
              </a:p>
              <a:p>
                <a:pPr marL="274320" lvl="1" indent="-274320" algn="just">
                  <a:buClr>
                    <a:schemeClr val="accent3"/>
                  </a:buClr>
                  <a:buSzPct val="95000"/>
                </a:pPr>
                <a:r>
                  <a:rPr lang="en-IN" sz="2000" dirty="0">
                    <a:solidFill>
                      <a:schemeClr val="tx1"/>
                    </a:solidFill>
                    <a:latin typeface="Times New Roman" panose="02020603050405020304" pitchFamily="18" charset="0"/>
                    <a:cs typeface="Times New Roman" panose="02020603050405020304" pitchFamily="18" charset="0"/>
                  </a:rPr>
                  <a:t>Let </a:t>
                </a:r>
                <a:r>
                  <a:rPr lang="en-IN" sz="2000" b="1" dirty="0">
                    <a:solidFill>
                      <a:schemeClr val="tx1"/>
                    </a:solidFill>
                    <a:latin typeface="Times New Roman" panose="02020603050405020304" pitchFamily="18" charset="0"/>
                    <a:cs typeface="Times New Roman" panose="02020603050405020304" pitchFamily="18" charset="0"/>
                  </a:rPr>
                  <a:t>X = { </a:t>
                </a:r>
                <a14:m>
                  <m:oMath xmlns:m="http://schemas.openxmlformats.org/officeDocument/2006/math">
                    <m:sSub>
                      <m:sSubPr>
                        <m:ctrlPr>
                          <a:rPr lang="en-US" sz="2000" b="1" i="1">
                            <a:solidFill>
                              <a:schemeClr val="tx1"/>
                            </a:solidFill>
                            <a:latin typeface="Cambria Math" panose="02040503050406030204" pitchFamily="18" charset="0"/>
                            <a:cs typeface="Times New Roman" panose="02020603050405020304" pitchFamily="18" charset="0"/>
                          </a:rPr>
                        </m:ctrlPr>
                      </m:sSubPr>
                      <m:e>
                        <m:r>
                          <a:rPr lang="en-IN" sz="2000" b="1">
                            <a:solidFill>
                              <a:schemeClr val="tx1"/>
                            </a:solidFill>
                            <a:latin typeface="Cambria Math" panose="02040503050406030204" pitchFamily="18" charset="0"/>
                            <a:cs typeface="Times New Roman" panose="02020603050405020304" pitchFamily="18" charset="0"/>
                          </a:rPr>
                          <m:t>𝐱</m:t>
                        </m:r>
                      </m:e>
                      <m:sub>
                        <m:r>
                          <a:rPr lang="en-IN" sz="2000" b="1">
                            <a:solidFill>
                              <a:schemeClr val="tx1"/>
                            </a:solidFill>
                            <a:latin typeface="Cambria Math" panose="02040503050406030204" pitchFamily="18" charset="0"/>
                            <a:cs typeface="Times New Roman" panose="02020603050405020304" pitchFamily="18" charset="0"/>
                          </a:rPr>
                          <m:t>𝟏</m:t>
                        </m:r>
                      </m:sub>
                    </m:sSub>
                  </m:oMath>
                </a14:m>
                <a:r>
                  <a:rPr lang="en-US" sz="2000" b="1" dirty="0">
                    <a:solidFill>
                      <a:schemeClr val="tx1"/>
                    </a:solidFill>
                    <a:latin typeface="Times New Roman" panose="02020603050405020304" pitchFamily="18" charset="0"/>
                    <a:cs typeface="Times New Roman" panose="02020603050405020304" pitchFamily="18" charset="0"/>
                  </a:rPr>
                  <a:t>, </a:t>
                </a:r>
                <a14:m>
                  <m:oMath xmlns:m="http://schemas.openxmlformats.org/officeDocument/2006/math">
                    <m:sSub>
                      <m:sSubPr>
                        <m:ctrlPr>
                          <a:rPr lang="en-US" sz="2000" b="1" i="1">
                            <a:solidFill>
                              <a:schemeClr val="tx1"/>
                            </a:solidFill>
                            <a:latin typeface="Cambria Math" panose="02040503050406030204" pitchFamily="18" charset="0"/>
                            <a:cs typeface="Times New Roman" panose="02020603050405020304" pitchFamily="18" charset="0"/>
                          </a:rPr>
                        </m:ctrlPr>
                      </m:sSubPr>
                      <m:e>
                        <m:r>
                          <a:rPr lang="en-IN" sz="2000" b="1">
                            <a:solidFill>
                              <a:schemeClr val="tx1"/>
                            </a:solidFill>
                            <a:latin typeface="Cambria Math" panose="02040503050406030204" pitchFamily="18" charset="0"/>
                            <a:cs typeface="Times New Roman" panose="02020603050405020304" pitchFamily="18" charset="0"/>
                          </a:rPr>
                          <m:t>𝐱</m:t>
                        </m:r>
                      </m:e>
                      <m:sub>
                        <m:r>
                          <a:rPr lang="en-IN" sz="2000" b="1">
                            <a:solidFill>
                              <a:schemeClr val="tx1"/>
                            </a:solidFill>
                            <a:latin typeface="Cambria Math" panose="02040503050406030204" pitchFamily="18" charset="0"/>
                            <a:cs typeface="Times New Roman" panose="02020603050405020304" pitchFamily="18" charset="0"/>
                          </a:rPr>
                          <m:t>𝟐</m:t>
                        </m:r>
                      </m:sub>
                    </m:sSub>
                  </m:oMath>
                </a14:m>
                <a:r>
                  <a:rPr lang="en-US" sz="2000" b="1" dirty="0">
                    <a:solidFill>
                      <a:schemeClr val="tx1"/>
                    </a:solidFill>
                    <a:latin typeface="Times New Roman" panose="02020603050405020304" pitchFamily="18" charset="0"/>
                    <a:cs typeface="Times New Roman" panose="02020603050405020304" pitchFamily="18" charset="0"/>
                  </a:rPr>
                  <a:t>, </a:t>
                </a:r>
                <a14:m>
                  <m:oMath xmlns:m="http://schemas.openxmlformats.org/officeDocument/2006/math">
                    <m:sSub>
                      <m:sSubPr>
                        <m:ctrlPr>
                          <a:rPr lang="en-US" sz="2000" b="1" i="1">
                            <a:solidFill>
                              <a:schemeClr val="tx1"/>
                            </a:solidFill>
                            <a:latin typeface="Cambria Math" panose="02040503050406030204" pitchFamily="18" charset="0"/>
                            <a:cs typeface="Times New Roman" panose="02020603050405020304" pitchFamily="18" charset="0"/>
                          </a:rPr>
                        </m:ctrlPr>
                      </m:sSubPr>
                      <m:e>
                        <m:r>
                          <a:rPr lang="en-IN" sz="2000" b="1">
                            <a:solidFill>
                              <a:schemeClr val="tx1"/>
                            </a:solidFill>
                            <a:latin typeface="Cambria Math" panose="02040503050406030204" pitchFamily="18" charset="0"/>
                            <a:cs typeface="Times New Roman" panose="02020603050405020304" pitchFamily="18" charset="0"/>
                          </a:rPr>
                          <m:t>𝐱</m:t>
                        </m:r>
                      </m:e>
                      <m:sub>
                        <m:r>
                          <a:rPr lang="en-IN" sz="2000" b="1">
                            <a:solidFill>
                              <a:schemeClr val="tx1"/>
                            </a:solidFill>
                            <a:latin typeface="Cambria Math" panose="02040503050406030204" pitchFamily="18" charset="0"/>
                            <a:cs typeface="Times New Roman" panose="02020603050405020304" pitchFamily="18" charset="0"/>
                          </a:rPr>
                          <m:t>𝟏</m:t>
                        </m:r>
                      </m:sub>
                    </m:sSub>
                  </m:oMath>
                </a14:m>
                <a:r>
                  <a:rPr lang="en-US" sz="2000" b="1" dirty="0">
                    <a:solidFill>
                      <a:schemeClr val="tx1"/>
                    </a:solidFill>
                    <a:latin typeface="Times New Roman" panose="02020603050405020304" pitchFamily="18" charset="0"/>
                    <a:cs typeface="Times New Roman" panose="02020603050405020304" pitchFamily="18" charset="0"/>
                  </a:rPr>
                  <a:t>,….., </a:t>
                </a:r>
                <a14:m>
                  <m:oMath xmlns:m="http://schemas.openxmlformats.org/officeDocument/2006/math">
                    <m:sSub>
                      <m:sSubPr>
                        <m:ctrlPr>
                          <a:rPr lang="en-US" sz="2000" b="1" i="1">
                            <a:solidFill>
                              <a:schemeClr val="tx1"/>
                            </a:solidFill>
                            <a:latin typeface="Cambria Math" panose="02040503050406030204" pitchFamily="18" charset="0"/>
                            <a:cs typeface="Times New Roman" panose="02020603050405020304" pitchFamily="18" charset="0"/>
                          </a:rPr>
                        </m:ctrlPr>
                      </m:sSubPr>
                      <m:e>
                        <m:r>
                          <a:rPr lang="en-IN" sz="2000" b="1">
                            <a:solidFill>
                              <a:schemeClr val="tx1"/>
                            </a:solidFill>
                            <a:latin typeface="Cambria Math" panose="02040503050406030204" pitchFamily="18" charset="0"/>
                            <a:cs typeface="Times New Roman" panose="02020603050405020304" pitchFamily="18" charset="0"/>
                          </a:rPr>
                          <m:t>𝐱</m:t>
                        </m:r>
                      </m:e>
                      <m:sub>
                        <m:r>
                          <a:rPr lang="en-IN" sz="2000" b="1">
                            <a:solidFill>
                              <a:schemeClr val="tx1"/>
                            </a:solidFill>
                            <a:latin typeface="Cambria Math" panose="02040503050406030204" pitchFamily="18" charset="0"/>
                            <a:cs typeface="Times New Roman" panose="02020603050405020304" pitchFamily="18" charset="0"/>
                          </a:rPr>
                          <m:t>𝐧</m:t>
                        </m:r>
                      </m:sub>
                    </m:sSub>
                  </m:oMath>
                </a14:m>
                <a:r>
                  <a:rPr lang="en-IN" sz="2000" b="1" dirty="0">
                    <a:solidFill>
                      <a:schemeClr val="tx1"/>
                    </a:solidFill>
                    <a:latin typeface="Times New Roman" panose="02020603050405020304" pitchFamily="18" charset="0"/>
                    <a:cs typeface="Times New Roman" panose="02020603050405020304" pitchFamily="18" charset="0"/>
                  </a:rPr>
                  <a:t> }</a:t>
                </a:r>
                <a:r>
                  <a:rPr lang="en-IN" sz="2000" dirty="0">
                    <a:solidFill>
                      <a:schemeClr val="tx1"/>
                    </a:solidFill>
                    <a:latin typeface="Times New Roman" panose="02020603050405020304" pitchFamily="18" charset="0"/>
                    <a:cs typeface="Times New Roman" panose="02020603050405020304" pitchFamily="18" charset="0"/>
                  </a:rPr>
                  <a:t> are sample values of </a:t>
                </a:r>
                <a:r>
                  <a:rPr lang="en-IN" sz="2000" b="1" dirty="0">
                    <a:solidFill>
                      <a:schemeClr val="tx1"/>
                    </a:solidFill>
                    <a:latin typeface="Times New Roman" panose="02020603050405020304" pitchFamily="18" charset="0"/>
                    <a:cs typeface="Times New Roman" panose="02020603050405020304" pitchFamily="18" charset="0"/>
                  </a:rPr>
                  <a:t>n</a:t>
                </a:r>
                <a:r>
                  <a:rPr lang="en-IN" sz="2000" dirty="0">
                    <a:solidFill>
                      <a:schemeClr val="tx1"/>
                    </a:solidFill>
                    <a:latin typeface="Times New Roman" panose="02020603050405020304" pitchFamily="18" charset="0"/>
                    <a:cs typeface="Times New Roman" panose="02020603050405020304" pitchFamily="18" charset="0"/>
                  </a:rPr>
                  <a:t> samples. Then, variance denoted as </a:t>
                </a:r>
                <a:r>
                  <a:rPr lang="el-GR" sz="2000" dirty="0">
                    <a:solidFill>
                      <a:schemeClr val="tx1"/>
                    </a:solidFill>
                    <a:latin typeface="Times New Roman" panose="02020603050405020304" pitchFamily="18" charset="0"/>
                    <a:cs typeface="Times New Roman" panose="02020603050405020304" pitchFamily="18" charset="0"/>
                  </a:rPr>
                  <a:t> </a:t>
                </a:r>
                <a:r>
                  <a:rPr lang="el-GR" sz="2000" b="1" dirty="0">
                    <a:solidFill>
                      <a:schemeClr val="tx1"/>
                    </a:solidFill>
                    <a:latin typeface="Times New Roman" panose="02020603050405020304" pitchFamily="18" charset="0"/>
                    <a:cs typeface="Times New Roman" panose="02020603050405020304" pitchFamily="18" charset="0"/>
                  </a:rPr>
                  <a:t>σ²</a:t>
                </a:r>
                <a:r>
                  <a:rPr lang="en-IN" sz="2000" dirty="0">
                    <a:solidFill>
                      <a:schemeClr val="tx1"/>
                    </a:solidFill>
                    <a:latin typeface="Times New Roman" panose="02020603050405020304" pitchFamily="18" charset="0"/>
                    <a:cs typeface="Times New Roman" panose="02020603050405020304" pitchFamily="18" charset="0"/>
                  </a:rPr>
                  <a:t> is defined as :-</a:t>
                </a:r>
              </a:p>
              <a:p>
                <a:pPr marL="0" lvl="1" indent="0" algn="ctr">
                  <a:buClr>
                    <a:schemeClr val="accent3"/>
                  </a:buClr>
                  <a:buSzPct val="95000"/>
                  <a:buNone/>
                </a:pPr>
                <a14:m>
                  <m:oMathPara xmlns:m="http://schemas.openxmlformats.org/officeDocument/2006/math">
                    <m:oMathParaPr>
                      <m:jc m:val="centerGroup"/>
                    </m:oMathParaPr>
                    <m:oMath xmlns:m="http://schemas.openxmlformats.org/officeDocument/2006/math">
                      <m:sSup>
                        <m:sSupPr>
                          <m:ctrlPr>
                            <a:rPr lang="en-IN" sz="2000" b="1" i="1">
                              <a:solidFill>
                                <a:schemeClr val="tx1"/>
                              </a:solidFill>
                              <a:latin typeface="Cambria Math" panose="02040503050406030204" pitchFamily="18" charset="0"/>
                            </a:rPr>
                          </m:ctrlPr>
                        </m:sSupPr>
                        <m:e>
                          <m:r>
                            <a:rPr lang="en-IN" sz="2000" b="1">
                              <a:solidFill>
                                <a:schemeClr val="tx1"/>
                              </a:solidFill>
                              <a:latin typeface="Cambria Math" panose="02040503050406030204" pitchFamily="18" charset="0"/>
                            </a:rPr>
                            <m:t>𝛔</m:t>
                          </m:r>
                        </m:e>
                        <m:sup>
                          <m:r>
                            <a:rPr lang="en-IN" sz="2000" b="1">
                              <a:solidFill>
                                <a:schemeClr val="tx1"/>
                              </a:solidFill>
                              <a:latin typeface="Cambria Math" panose="02040503050406030204" pitchFamily="18" charset="0"/>
                            </a:rPr>
                            <m:t>𝟐</m:t>
                          </m:r>
                        </m:sup>
                      </m:sSup>
                      <m:r>
                        <a:rPr lang="en-IN" sz="2000" b="1">
                          <a:solidFill>
                            <a:schemeClr val="tx1"/>
                          </a:solidFill>
                          <a:latin typeface="Cambria Math" panose="02040503050406030204" pitchFamily="18" charset="0"/>
                        </a:rPr>
                        <m:t>=</m:t>
                      </m:r>
                      <m:f>
                        <m:fPr>
                          <m:ctrlPr>
                            <a:rPr lang="en-IN" sz="2000" b="1" i="1">
                              <a:solidFill>
                                <a:schemeClr val="tx1"/>
                              </a:solidFill>
                              <a:latin typeface="Cambria Math" panose="02040503050406030204" pitchFamily="18" charset="0"/>
                            </a:rPr>
                          </m:ctrlPr>
                        </m:fPr>
                        <m:num>
                          <m:r>
                            <a:rPr lang="en-IN" sz="2000" b="1">
                              <a:solidFill>
                                <a:schemeClr val="tx1"/>
                              </a:solidFill>
                              <a:latin typeface="Cambria Math" panose="02040503050406030204" pitchFamily="18" charset="0"/>
                            </a:rPr>
                            <m:t>𝟏</m:t>
                          </m:r>
                        </m:num>
                        <m:den>
                          <m:r>
                            <a:rPr lang="en-IN" sz="2000" b="1">
                              <a:solidFill>
                                <a:schemeClr val="tx1"/>
                              </a:solidFill>
                              <a:latin typeface="Cambria Math" panose="02040503050406030204" pitchFamily="18" charset="0"/>
                            </a:rPr>
                            <m:t>𝐧</m:t>
                          </m:r>
                          <m:r>
                            <a:rPr lang="en-IN" sz="2000" b="1">
                              <a:solidFill>
                                <a:schemeClr val="tx1"/>
                              </a:solidFill>
                              <a:latin typeface="Cambria Math" panose="02040503050406030204" pitchFamily="18" charset="0"/>
                            </a:rPr>
                            <m:t>−</m:t>
                          </m:r>
                          <m:r>
                            <a:rPr lang="en-IN" sz="2000" b="1">
                              <a:solidFill>
                                <a:schemeClr val="tx1"/>
                              </a:solidFill>
                              <a:latin typeface="Cambria Math" panose="02040503050406030204" pitchFamily="18" charset="0"/>
                            </a:rPr>
                            <m:t>𝟏</m:t>
                          </m:r>
                        </m:den>
                      </m:f>
                      <m:r>
                        <a:rPr lang="en-IN" sz="2000" b="1">
                          <a:solidFill>
                            <a:schemeClr val="tx1"/>
                          </a:solidFill>
                          <a:latin typeface="Cambria Math" panose="02040503050406030204" pitchFamily="18" charset="0"/>
                        </a:rPr>
                        <m:t>  </m:t>
                      </m:r>
                      <m:nary>
                        <m:naryPr>
                          <m:chr m:val="∑"/>
                          <m:limLoc m:val="undOvr"/>
                          <m:ctrlPr>
                            <a:rPr lang="en-IN" sz="2000" b="1" i="1">
                              <a:solidFill>
                                <a:schemeClr val="tx1"/>
                              </a:solidFill>
                              <a:latin typeface="Cambria Math" panose="02040503050406030204" pitchFamily="18" charset="0"/>
                            </a:rPr>
                          </m:ctrlPr>
                        </m:naryPr>
                        <m:sub>
                          <m:r>
                            <a:rPr lang="en-IN" sz="2000" b="1">
                              <a:solidFill>
                                <a:schemeClr val="tx1"/>
                              </a:solidFill>
                              <a:latin typeface="Cambria Math" panose="02040503050406030204" pitchFamily="18" charset="0"/>
                            </a:rPr>
                            <m:t>𝐢</m:t>
                          </m:r>
                          <m:r>
                            <a:rPr lang="en-IN" sz="2000" b="1">
                              <a:solidFill>
                                <a:schemeClr val="tx1"/>
                              </a:solidFill>
                              <a:latin typeface="Cambria Math" panose="02040503050406030204" pitchFamily="18" charset="0"/>
                            </a:rPr>
                            <m:t>=</m:t>
                          </m:r>
                          <m:r>
                            <a:rPr lang="en-IN" sz="2000" b="1">
                              <a:solidFill>
                                <a:schemeClr val="tx1"/>
                              </a:solidFill>
                              <a:latin typeface="Cambria Math" panose="02040503050406030204" pitchFamily="18" charset="0"/>
                            </a:rPr>
                            <m:t>𝟏</m:t>
                          </m:r>
                        </m:sub>
                        <m:sup>
                          <m:r>
                            <a:rPr lang="en-IN" sz="2000" b="1">
                              <a:solidFill>
                                <a:schemeClr val="tx1"/>
                              </a:solidFill>
                              <a:latin typeface="Cambria Math" panose="02040503050406030204" pitchFamily="18" charset="0"/>
                            </a:rPr>
                            <m:t>𝐧</m:t>
                          </m:r>
                        </m:sup>
                        <m:e>
                          <m:sSup>
                            <m:sSupPr>
                              <m:ctrlPr>
                                <a:rPr lang="en-IN" sz="2000" b="1" i="1">
                                  <a:solidFill>
                                    <a:schemeClr val="tx1"/>
                                  </a:solidFill>
                                  <a:latin typeface="Cambria Math" panose="02040503050406030204" pitchFamily="18" charset="0"/>
                                </a:rPr>
                              </m:ctrlPr>
                            </m:sSupPr>
                            <m:e>
                              <m:d>
                                <m:dPr>
                                  <m:ctrlPr>
                                    <a:rPr lang="en-IN" sz="2000" b="1" i="1">
                                      <a:solidFill>
                                        <a:schemeClr val="tx1"/>
                                      </a:solidFill>
                                      <a:latin typeface="Cambria Math" panose="02040503050406030204" pitchFamily="18" charset="0"/>
                                    </a:rPr>
                                  </m:ctrlPr>
                                </m:dPr>
                                <m:e>
                                  <m:sSub>
                                    <m:sSubPr>
                                      <m:ctrlPr>
                                        <a:rPr lang="en-IN" sz="2000" b="1" i="1">
                                          <a:solidFill>
                                            <a:schemeClr val="tx1"/>
                                          </a:solidFill>
                                          <a:latin typeface="Cambria Math" panose="02040503050406030204" pitchFamily="18" charset="0"/>
                                        </a:rPr>
                                      </m:ctrlPr>
                                    </m:sSubPr>
                                    <m:e>
                                      <m:r>
                                        <a:rPr lang="en-IN" sz="2000" b="1">
                                          <a:solidFill>
                                            <a:schemeClr val="tx1"/>
                                          </a:solidFill>
                                          <a:latin typeface="Cambria Math" panose="02040503050406030204" pitchFamily="18" charset="0"/>
                                        </a:rPr>
                                        <m:t>𝐱</m:t>
                                      </m:r>
                                    </m:e>
                                    <m:sub>
                                      <m:r>
                                        <a:rPr lang="en-IN" sz="2000" b="1">
                                          <a:solidFill>
                                            <a:schemeClr val="tx1"/>
                                          </a:solidFill>
                                          <a:latin typeface="Cambria Math" panose="02040503050406030204" pitchFamily="18" charset="0"/>
                                        </a:rPr>
                                        <m:t>𝐢</m:t>
                                      </m:r>
                                    </m:sub>
                                  </m:sSub>
                                  <m:r>
                                    <a:rPr lang="en-IN" sz="2000" b="1">
                                      <a:solidFill>
                                        <a:schemeClr val="tx1"/>
                                      </a:solidFill>
                                      <a:latin typeface="Cambria Math" panose="02040503050406030204" pitchFamily="18" charset="0"/>
                                    </a:rPr>
                                    <m:t>− </m:t>
                                  </m:r>
                                  <m:bar>
                                    <m:barPr>
                                      <m:pos m:val="top"/>
                                      <m:ctrlPr>
                                        <a:rPr lang="en-IN" sz="2000" b="1" i="1">
                                          <a:solidFill>
                                            <a:schemeClr val="tx1"/>
                                          </a:solidFill>
                                          <a:latin typeface="Cambria Math" panose="02040503050406030204" pitchFamily="18" charset="0"/>
                                        </a:rPr>
                                      </m:ctrlPr>
                                    </m:barPr>
                                    <m:e>
                                      <m:r>
                                        <a:rPr lang="en-IN" sz="2000" b="1">
                                          <a:solidFill>
                                            <a:schemeClr val="tx1"/>
                                          </a:solidFill>
                                          <a:latin typeface="Cambria Math" panose="02040503050406030204" pitchFamily="18" charset="0"/>
                                        </a:rPr>
                                        <m:t>𝐱</m:t>
                                      </m:r>
                                    </m:e>
                                  </m:bar>
                                </m:e>
                              </m:d>
                            </m:e>
                            <m:sup>
                              <m:r>
                                <a:rPr lang="en-IN" sz="2000" b="1">
                                  <a:solidFill>
                                    <a:schemeClr val="tx1"/>
                                  </a:solidFill>
                                  <a:latin typeface="Cambria Math" panose="02040503050406030204" pitchFamily="18" charset="0"/>
                                </a:rPr>
                                <m:t>𝟐</m:t>
                              </m:r>
                            </m:sup>
                          </m:sSup>
                        </m:e>
                      </m:nary>
                    </m:oMath>
                  </m:oMathPara>
                </a14:m>
                <a:endParaRPr lang="en-US" sz="2000" b="1" dirty="0">
                  <a:solidFill>
                    <a:schemeClr val="tx1"/>
                  </a:solidFill>
                  <a:latin typeface="Times New Roman" panose="02020603050405020304" pitchFamily="18" charset="0"/>
                  <a:cs typeface="Times New Roman" panose="02020603050405020304" pitchFamily="18" charset="0"/>
                </a:endParaRPr>
              </a:p>
              <a:p>
                <a:pPr marL="274320" lvl="2" indent="0">
                  <a:buClr>
                    <a:schemeClr val="accent3"/>
                  </a:buClr>
                  <a:buSzPct val="95000"/>
                  <a:buNone/>
                </a:pPr>
                <a:r>
                  <a:rPr lang="en-IN" sz="2000" dirty="0">
                    <a:solidFill>
                      <a:schemeClr val="tx1"/>
                    </a:solidFill>
                    <a:latin typeface="Times New Roman" panose="02020603050405020304" pitchFamily="18" charset="0"/>
                    <a:cs typeface="Times New Roman" panose="02020603050405020304" pitchFamily="18" charset="0"/>
                  </a:rPr>
                  <a:t>where, </a:t>
                </a:r>
                <a14:m>
                  <m:oMath xmlns:m="http://schemas.openxmlformats.org/officeDocument/2006/math">
                    <m:bar>
                      <m:barPr>
                        <m:pos m:val="top"/>
                        <m:ctrlPr>
                          <a:rPr lang="en-IN" sz="2000" i="1">
                            <a:solidFill>
                              <a:schemeClr val="tx1"/>
                            </a:solidFill>
                            <a:latin typeface="Cambria Math" panose="02040503050406030204" pitchFamily="18" charset="0"/>
                          </a:rPr>
                        </m:ctrlPr>
                      </m:barPr>
                      <m:e>
                        <m:r>
                          <m:rPr>
                            <m:sty m:val="p"/>
                          </m:rPr>
                          <a:rPr lang="en-IN" sz="2000">
                            <a:solidFill>
                              <a:schemeClr val="tx1"/>
                            </a:solidFill>
                            <a:latin typeface="Cambria Math" panose="02040503050406030204" pitchFamily="18" charset="0"/>
                          </a:rPr>
                          <m:t>x</m:t>
                        </m:r>
                      </m:e>
                    </m:bar>
                  </m:oMath>
                </a14:m>
                <a:r>
                  <a:rPr lang="en-US" sz="2000" dirty="0">
                    <a:solidFill>
                      <a:schemeClr val="tx1"/>
                    </a:solidFill>
                    <a:latin typeface="Times New Roman" panose="02020603050405020304" pitchFamily="18" charset="0"/>
                    <a:cs typeface="Times New Roman" panose="02020603050405020304" pitchFamily="18" charset="0"/>
                  </a:rPr>
                  <a:t> denotes the mean of the sample</a:t>
                </a:r>
              </a:p>
              <a:p>
                <a:pPr marL="274320" lvl="2" indent="0">
                  <a:buClr>
                    <a:schemeClr val="accent3"/>
                  </a:buClr>
                  <a:buSzPct val="95000"/>
                  <a:buNone/>
                </a:pPr>
                <a:endParaRPr lang="en-US" sz="2000" dirty="0">
                  <a:solidFill>
                    <a:schemeClr val="tx1"/>
                  </a:solidFill>
                  <a:latin typeface="Times New Roman" panose="02020603050405020304" pitchFamily="18" charset="0"/>
                  <a:cs typeface="Times New Roman" panose="02020603050405020304" pitchFamily="18" charset="0"/>
                </a:endParaRPr>
              </a:p>
              <a:p>
                <a:pPr marL="342900" lvl="1" indent="-342900">
                  <a:buClr>
                    <a:schemeClr val="accent3"/>
                  </a:buClr>
                  <a:buSzPct val="95000"/>
                </a:pPr>
                <a:r>
                  <a:rPr lang="en-US" sz="2000" dirty="0">
                    <a:solidFill>
                      <a:schemeClr val="tx1"/>
                    </a:solidFill>
                    <a:latin typeface="Times New Roman" panose="02020603050405020304" pitchFamily="18" charset="0"/>
                    <a:cs typeface="Times New Roman" panose="02020603050405020304" pitchFamily="18" charset="0"/>
                  </a:rPr>
                  <a:t>The standard deviation, </a:t>
                </a:r>
                <a:r>
                  <a:rPr lang="el-GR" sz="2000" b="1" dirty="0">
                    <a:solidFill>
                      <a:schemeClr val="tx1"/>
                    </a:solidFill>
                    <a:latin typeface="Times New Roman" panose="02020603050405020304" pitchFamily="18" charset="0"/>
                    <a:cs typeface="Times New Roman" panose="02020603050405020304" pitchFamily="18" charset="0"/>
                  </a:rPr>
                  <a:t>σ</a:t>
                </a:r>
                <a:r>
                  <a:rPr lang="en-IN" sz="2000" dirty="0">
                    <a:solidFill>
                      <a:schemeClr val="tx1"/>
                    </a:solidFill>
                    <a:latin typeface="Times New Roman" panose="02020603050405020304" pitchFamily="18" charset="0"/>
                    <a:cs typeface="Times New Roman" panose="02020603050405020304" pitchFamily="18" charset="0"/>
                  </a:rPr>
                  <a:t>, of the samples is the square root of the variance </a:t>
                </a:r>
                <a14:m>
                  <m:oMath xmlns:m="http://schemas.openxmlformats.org/officeDocument/2006/math">
                    <m:sSup>
                      <m:sSupPr>
                        <m:ctrlPr>
                          <a:rPr lang="en-IN" sz="2000" b="1" i="1">
                            <a:solidFill>
                              <a:schemeClr val="tx1"/>
                            </a:solidFill>
                            <a:latin typeface="Cambria Math" panose="02040503050406030204" pitchFamily="18" charset="0"/>
                          </a:rPr>
                        </m:ctrlPr>
                      </m:sSupPr>
                      <m:e>
                        <m:r>
                          <a:rPr lang="en-IN" sz="2000" b="1">
                            <a:solidFill>
                              <a:schemeClr val="tx1"/>
                            </a:solidFill>
                            <a:latin typeface="Cambria Math" panose="02040503050406030204" pitchFamily="18" charset="0"/>
                          </a:rPr>
                          <m:t>𝛔</m:t>
                        </m:r>
                      </m:e>
                      <m:sup>
                        <m:r>
                          <a:rPr lang="en-IN" sz="2000" b="1">
                            <a:solidFill>
                              <a:schemeClr val="tx1"/>
                            </a:solidFill>
                            <a:latin typeface="Cambria Math" panose="02040503050406030204" pitchFamily="18" charset="0"/>
                          </a:rPr>
                          <m:t>𝟐</m:t>
                        </m:r>
                      </m:sup>
                    </m:sSup>
                  </m:oMath>
                </a14:m>
                <a:endParaRPr lang="en-US" sz="20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7" name="Rectangle 6"/>
              <p:cNvSpPr>
                <a:spLocks noRot="1" noChangeAspect="1" noMove="1" noResize="1" noEditPoints="1" noAdjustHandles="1" noChangeArrowheads="1" noChangeShapeType="1" noTextEdit="1"/>
              </p:cNvSpPr>
              <p:nvPr/>
            </p:nvSpPr>
            <p:spPr>
              <a:xfrm>
                <a:off x="701801" y="1457415"/>
                <a:ext cx="7734300" cy="4455675"/>
              </a:xfrm>
              <a:prstGeom prst="rect">
                <a:avLst/>
              </a:prstGeom>
              <a:blipFill>
                <a:blip r:embed="rId2"/>
                <a:stretch>
                  <a:fillRect/>
                </a:stretch>
              </a:blipFill>
              <a:effectLst>
                <a:glow rad="63500">
                  <a:schemeClr val="accent2">
                    <a:satMod val="175000"/>
                    <a:alpha val="40000"/>
                  </a:schemeClr>
                </a:glow>
              </a:effectLst>
            </p:spPr>
            <p:txBody>
              <a:bodyPr/>
              <a:lstStyle/>
              <a:p>
                <a:r>
                  <a:rPr lang="en-US">
                    <a:noFill/>
                  </a:rPr>
                  <a:t> </a:t>
                </a:r>
              </a:p>
            </p:txBody>
          </p:sp>
        </mc:Fallback>
      </mc:AlternateContent>
      <p:sp>
        <p:nvSpPr>
          <p:cNvPr id="8" name="Rounded Rectangle 7"/>
          <p:cNvSpPr/>
          <p:nvPr/>
        </p:nvSpPr>
        <p:spPr>
          <a:xfrm>
            <a:off x="701801" y="1457415"/>
            <a:ext cx="7734300" cy="622815"/>
          </a:xfrm>
          <a:prstGeom prst="roundRect">
            <a:avLst/>
          </a:prstGeom>
          <a:gradFill flip="none" rotWithShape="1">
            <a:gsLst>
              <a:gs pos="0">
                <a:srgbClr val="FFEFD1"/>
              </a:gs>
              <a:gs pos="64999">
                <a:srgbClr val="F0EBD5"/>
              </a:gs>
              <a:gs pos="100000">
                <a:srgbClr val="D1C39F"/>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prstClr val="black"/>
                </a:solidFill>
                <a:latin typeface="Times New Roman" pitchFamily="18" charset="0"/>
                <a:cs typeface="Times New Roman" pitchFamily="18" charset="0"/>
              </a:rPr>
              <a:t>Definition 3.15: </a:t>
            </a:r>
            <a:r>
              <a:rPr lang="en-US" sz="2000" b="1" dirty="0">
                <a:solidFill>
                  <a:prstClr val="black"/>
                </a:solidFill>
                <a:latin typeface="Times New Roman" pitchFamily="18" charset="0"/>
                <a:cs typeface="Times New Roman" pitchFamily="18" charset="0"/>
              </a:rPr>
              <a:t>Variance and Standard Deviation</a:t>
            </a:r>
            <a:endParaRPr lang="en-IN" sz="2000" b="1" dirty="0">
              <a:solidFill>
                <a:prstClr val="black"/>
              </a:solidFill>
              <a:latin typeface="Times New Roman" pitchFamily="18" charset="0"/>
              <a:cs typeface="Times New Roman" pitchFamily="18" charset="0"/>
            </a:endParaRPr>
          </a:p>
        </p:txBody>
      </p:sp>
    </p:spTree>
    <p:extLst>
      <p:ext uri="{BB962C8B-B14F-4D97-AF65-F5344CB8AC3E}">
        <p14:creationId xmlns:p14="http://schemas.microsoft.com/office/powerpoint/2010/main" val="23574281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4948" y="260648"/>
            <a:ext cx="8425339" cy="701878"/>
          </a:xfrm>
        </p:spPr>
        <p:txBody>
          <a:bodyPr>
            <a:normAutofit fontScale="90000"/>
          </a:bodyPr>
          <a:lstStyle/>
          <a:p>
            <a:r>
              <a:rPr lang="en-US" sz="4000" dirty="0">
                <a:solidFill>
                  <a:srgbClr val="A50021"/>
                </a:solidFill>
                <a:latin typeface="Times New Roman" pitchFamily="18" charset="0"/>
                <a:cs typeface="Times New Roman" pitchFamily="18" charset="0"/>
              </a:rPr>
              <a:t>Coefficient variation</a:t>
            </a:r>
            <a:endParaRPr lang="en-IN" sz="4000" dirty="0">
              <a:solidFill>
                <a:srgbClr val="A50021"/>
              </a:solidFill>
              <a:latin typeface="Times New Roman" pitchFamily="18" charset="0"/>
              <a:cs typeface="Times New Roman" pitchFamily="18" charset="0"/>
            </a:endParaRPr>
          </a:p>
        </p:txBody>
      </p:sp>
      <p:sp>
        <p:nvSpPr>
          <p:cNvPr id="3" name="Content Placeholder 2"/>
          <p:cNvSpPr>
            <a:spLocks noGrp="1"/>
          </p:cNvSpPr>
          <p:nvPr>
            <p:ph idx="1"/>
          </p:nvPr>
        </p:nvSpPr>
        <p:spPr>
          <a:xfrm>
            <a:off x="404948" y="1197221"/>
            <a:ext cx="8425339" cy="4786003"/>
          </a:xfrm>
        </p:spPr>
        <p:txBody>
          <a:bodyPr>
            <a:normAutofit/>
          </a:bodyPr>
          <a:lstStyle/>
          <a:p>
            <a:pPr marL="274320" lvl="1" indent="-274320" algn="just">
              <a:buClr>
                <a:schemeClr val="accent3"/>
              </a:buClr>
              <a:buSzPct val="95000"/>
            </a:pPr>
            <a:r>
              <a:rPr lang="en-IN" b="1" dirty="0">
                <a:solidFill>
                  <a:schemeClr val="accent1">
                    <a:lumMod val="75000"/>
                  </a:schemeClr>
                </a:solidFill>
                <a:latin typeface="Times New Roman" panose="02020603050405020304" pitchFamily="18" charset="0"/>
                <a:cs typeface="Times New Roman" panose="02020603050405020304" pitchFamily="18" charset="0"/>
              </a:rPr>
              <a:t>Basic properties</a:t>
            </a:r>
          </a:p>
          <a:p>
            <a:pPr marL="891540" lvl="3" indent="-342900" algn="just">
              <a:buSzPct val="95000"/>
            </a:pPr>
            <a:r>
              <a:rPr lang="el-GR" sz="1900" b="1" dirty="0">
                <a:latin typeface="Times New Roman" panose="02020603050405020304" pitchFamily="18" charset="0"/>
                <a:cs typeface="Times New Roman" panose="02020603050405020304" pitchFamily="18" charset="0"/>
              </a:rPr>
              <a:t>σ</a:t>
            </a:r>
            <a:r>
              <a:rPr lang="en-IN" sz="1900" dirty="0">
                <a:latin typeface="Times New Roman" panose="02020603050405020304" pitchFamily="18" charset="0"/>
                <a:cs typeface="Times New Roman" panose="02020603050405020304" pitchFamily="18" charset="0"/>
              </a:rPr>
              <a:t> measures spread about mean and should be chosen only when the mean is chosen as the measure of central tendency</a:t>
            </a:r>
          </a:p>
          <a:p>
            <a:pPr marL="891540" lvl="3" indent="-342900" algn="just">
              <a:buSzPct val="95000"/>
            </a:pPr>
            <a:r>
              <a:rPr lang="el-GR" sz="1900" b="1" dirty="0">
                <a:latin typeface="Times New Roman" panose="02020603050405020304" pitchFamily="18" charset="0"/>
                <a:cs typeface="Times New Roman" panose="02020603050405020304" pitchFamily="18" charset="0"/>
              </a:rPr>
              <a:t>σ</a:t>
            </a:r>
            <a:r>
              <a:rPr lang="en-IN" sz="1900" b="1" dirty="0">
                <a:latin typeface="Times New Roman" panose="02020603050405020304" pitchFamily="18" charset="0"/>
                <a:cs typeface="Times New Roman" panose="02020603050405020304" pitchFamily="18" charset="0"/>
              </a:rPr>
              <a:t> = 0 </a:t>
            </a:r>
            <a:r>
              <a:rPr lang="en-IN" sz="1900" dirty="0">
                <a:latin typeface="Times New Roman" panose="02020603050405020304" pitchFamily="18" charset="0"/>
                <a:cs typeface="Times New Roman" panose="02020603050405020304" pitchFamily="18" charset="0"/>
              </a:rPr>
              <a:t>only when there is no spread, that is, when all observations have the same value, otherwise </a:t>
            </a:r>
            <a:r>
              <a:rPr lang="el-GR" sz="1900" b="1" dirty="0">
                <a:latin typeface="Times New Roman" panose="02020603050405020304" pitchFamily="18" charset="0"/>
                <a:cs typeface="Times New Roman" panose="02020603050405020304" pitchFamily="18" charset="0"/>
              </a:rPr>
              <a:t>σ</a:t>
            </a:r>
            <a:r>
              <a:rPr lang="en-IN" sz="1900" b="1" dirty="0">
                <a:latin typeface="Times New Roman" panose="02020603050405020304" pitchFamily="18" charset="0"/>
                <a:cs typeface="Times New Roman" panose="02020603050405020304" pitchFamily="18" charset="0"/>
              </a:rPr>
              <a:t> &gt; 0</a:t>
            </a:r>
            <a:endParaRPr lang="en-IN" sz="1900" dirty="0">
              <a:latin typeface="Times New Roman" panose="02020603050405020304" pitchFamily="18" charset="0"/>
              <a:cs typeface="Times New Roman" panose="02020603050405020304" pitchFamily="18" charset="0"/>
            </a:endParaRPr>
          </a:p>
          <a:p>
            <a:pPr marL="891540" lvl="3" indent="-342900" algn="just">
              <a:buSzPct val="95000"/>
            </a:pPr>
            <a:endParaRPr lang="en-IN" sz="1900" dirty="0">
              <a:latin typeface="Times New Roman" panose="02020603050405020304" pitchFamily="18" charset="0"/>
              <a:cs typeface="Times New Roman" panose="02020603050405020304" pitchFamily="18" charset="0"/>
            </a:endParaRPr>
          </a:p>
          <a:p>
            <a:pPr marL="891540" lvl="3" indent="-342900" algn="just">
              <a:buSzPct val="95000"/>
            </a:pPr>
            <a:endParaRPr lang="en-IN" sz="1900" dirty="0">
              <a:latin typeface="Times New Roman" panose="02020603050405020304" pitchFamily="18" charset="0"/>
              <a:cs typeface="Times New Roman" panose="02020603050405020304" pitchFamily="18" charset="0"/>
            </a:endParaRPr>
          </a:p>
          <a:p>
            <a:pPr marL="891540" lvl="3" indent="-342900" algn="just">
              <a:buSzPct val="95000"/>
            </a:pPr>
            <a:endParaRPr lang="en-US" sz="1900"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r>
              <a:rPr lang="en-IN">
                <a:solidFill>
                  <a:srgbClr val="04617B">
                    <a:shade val="90000"/>
                  </a:srgbClr>
                </a:solidFill>
              </a:rPr>
              <a:t>IIITS: IDA - M2021</a:t>
            </a:r>
            <a:endParaRPr lang="en-IN" dirty="0">
              <a:solidFill>
                <a:srgbClr val="04617B">
                  <a:shade val="90000"/>
                </a:srgbClr>
              </a:solidFill>
            </a:endParaRP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33</a:t>
            </a:fld>
            <a:endParaRPr lang="en-IN" dirty="0">
              <a:solidFill>
                <a:srgbClr val="04617B">
                  <a:shade val="90000"/>
                </a:srgbClr>
              </a:solidFill>
            </a:endParaRPr>
          </a:p>
        </p:txBody>
      </p:sp>
      <mc:AlternateContent xmlns:mc="http://schemas.openxmlformats.org/markup-compatibility/2006" xmlns:a14="http://schemas.microsoft.com/office/drawing/2010/main">
        <mc:Choice Requires="a14">
          <p:sp>
            <p:nvSpPr>
              <p:cNvPr id="7" name="Rectangle 6"/>
              <p:cNvSpPr/>
              <p:nvPr/>
            </p:nvSpPr>
            <p:spPr>
              <a:xfrm>
                <a:off x="701801" y="3104088"/>
                <a:ext cx="7734300" cy="2939296"/>
              </a:xfrm>
              <a:prstGeom prst="rect">
                <a:avLst/>
              </a:prstGeom>
              <a:gradFill flip="none" rotWithShape="1">
                <a:gsLst>
                  <a:gs pos="0">
                    <a:srgbClr val="8488C4"/>
                  </a:gs>
                  <a:gs pos="53000">
                    <a:srgbClr val="D4DEFF"/>
                  </a:gs>
                  <a:gs pos="83000">
                    <a:srgbClr val="D4DEFF"/>
                  </a:gs>
                  <a:gs pos="100000">
                    <a:srgbClr val="96AB94"/>
                  </a:gs>
                </a:gsLst>
                <a:lin ang="5400000" scaled="0"/>
                <a:tileRect/>
              </a:gradFill>
              <a:effectLst>
                <a:glow rad="63500">
                  <a:schemeClr val="accent2">
                    <a:satMod val="175000"/>
                    <a:alpha val="40000"/>
                  </a:schemeClr>
                </a:glo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74320" lvl="1" indent="-274320" algn="just">
                  <a:buClr>
                    <a:schemeClr val="accent3"/>
                  </a:buClr>
                  <a:buSzPct val="95000"/>
                </a:pPr>
                <a:endParaRPr lang="en-IN" sz="2000" dirty="0">
                  <a:solidFill>
                    <a:schemeClr val="tx1"/>
                  </a:solidFill>
                  <a:latin typeface="Times New Roman" panose="02020603050405020304" pitchFamily="18" charset="0"/>
                  <a:cs typeface="Times New Roman" panose="02020603050405020304" pitchFamily="18" charset="0"/>
                </a:endParaRPr>
              </a:p>
              <a:p>
                <a:pPr marL="891540" lvl="3" indent="-342900" algn="just">
                  <a:buSzPct val="95000"/>
                </a:pPr>
                <a:r>
                  <a:rPr lang="en-IN" sz="1900" dirty="0">
                    <a:solidFill>
                      <a:schemeClr val="tx1"/>
                    </a:solidFill>
                    <a:latin typeface="Times New Roman" panose="02020603050405020304" pitchFamily="18" charset="0"/>
                    <a:cs typeface="Times New Roman" panose="02020603050405020304" pitchFamily="18" charset="0"/>
                  </a:rPr>
                  <a:t>A related measure is the coefficient of variation </a:t>
                </a:r>
                <a:r>
                  <a:rPr lang="en-IN" sz="1900" b="1" dirty="0">
                    <a:solidFill>
                      <a:schemeClr val="tx1"/>
                    </a:solidFill>
                    <a:latin typeface="Times New Roman" panose="02020603050405020304" pitchFamily="18" charset="0"/>
                    <a:cs typeface="Times New Roman" panose="02020603050405020304" pitchFamily="18" charset="0"/>
                  </a:rPr>
                  <a:t>CV</a:t>
                </a:r>
                <a:r>
                  <a:rPr lang="en-IN" sz="1900" dirty="0">
                    <a:solidFill>
                      <a:schemeClr val="tx1"/>
                    </a:solidFill>
                    <a:latin typeface="Times New Roman" panose="02020603050405020304" pitchFamily="18" charset="0"/>
                    <a:cs typeface="Times New Roman" panose="02020603050405020304" pitchFamily="18" charset="0"/>
                  </a:rPr>
                  <a:t>, which is defined as follows</a:t>
                </a:r>
              </a:p>
              <a:p>
                <a:pPr marL="274320" lvl="2" indent="0" algn="ctr">
                  <a:buClr>
                    <a:schemeClr val="accent3"/>
                  </a:buClr>
                  <a:buSzPct val="95000"/>
                  <a:buNone/>
                </a:pPr>
                <a:r>
                  <a:rPr lang="en-IN" sz="2400" b="1" dirty="0">
                    <a:solidFill>
                      <a:schemeClr val="tx1"/>
                    </a:solidFill>
                    <a:latin typeface="Times New Roman" panose="02020603050405020304" pitchFamily="18" charset="0"/>
                    <a:cs typeface="Times New Roman" panose="02020603050405020304" pitchFamily="18" charset="0"/>
                  </a:rPr>
                  <a:t>CV = </a:t>
                </a:r>
                <a14:m>
                  <m:oMath xmlns:m="http://schemas.openxmlformats.org/officeDocument/2006/math">
                    <m:f>
                      <m:fPr>
                        <m:ctrlPr>
                          <a:rPr lang="en-IN" sz="2400" b="1" i="1">
                            <a:solidFill>
                              <a:schemeClr val="tx1"/>
                            </a:solidFill>
                            <a:latin typeface="Cambria Math" panose="02040503050406030204" pitchFamily="18" charset="0"/>
                            <a:cs typeface="Times New Roman" panose="02020603050405020304" pitchFamily="18" charset="0"/>
                          </a:rPr>
                        </m:ctrlPr>
                      </m:fPr>
                      <m:num>
                        <m:r>
                          <m:rPr>
                            <m:nor/>
                          </m:rPr>
                          <a:rPr lang="el-GR" sz="2400" b="1" dirty="0">
                            <a:solidFill>
                              <a:schemeClr val="tx1"/>
                            </a:solidFill>
                            <a:latin typeface="Times New Roman" panose="02020603050405020304" pitchFamily="18" charset="0"/>
                            <a:cs typeface="Times New Roman" panose="02020603050405020304" pitchFamily="18" charset="0"/>
                          </a:rPr>
                          <m:t>σ</m:t>
                        </m:r>
                      </m:num>
                      <m:den>
                        <m:bar>
                          <m:barPr>
                            <m:pos m:val="top"/>
                            <m:ctrlPr>
                              <a:rPr lang="en-IN" sz="2400" b="1" i="1">
                                <a:solidFill>
                                  <a:schemeClr val="tx1"/>
                                </a:solidFill>
                                <a:latin typeface="Cambria Math" panose="02040503050406030204" pitchFamily="18" charset="0"/>
                                <a:cs typeface="Times New Roman" panose="02020603050405020304" pitchFamily="18" charset="0"/>
                              </a:rPr>
                            </m:ctrlPr>
                          </m:barPr>
                          <m:e>
                            <m:r>
                              <a:rPr lang="en-IN" sz="2400" b="1">
                                <a:solidFill>
                                  <a:schemeClr val="tx1"/>
                                </a:solidFill>
                                <a:latin typeface="Cambria Math" panose="02040503050406030204" pitchFamily="18" charset="0"/>
                                <a:cs typeface="Times New Roman" panose="02020603050405020304" pitchFamily="18" charset="0"/>
                              </a:rPr>
                              <m:t>𝐱</m:t>
                            </m:r>
                          </m:e>
                        </m:bar>
                      </m:den>
                    </m:f>
                  </m:oMath>
                </a14:m>
                <a:r>
                  <a:rPr lang="en-US" sz="2400" b="1" dirty="0">
                    <a:solidFill>
                      <a:schemeClr val="tx1"/>
                    </a:solidFill>
                    <a:latin typeface="Times New Roman" panose="02020603050405020304" pitchFamily="18" charset="0"/>
                    <a:cs typeface="Times New Roman" panose="02020603050405020304" pitchFamily="18" charset="0"/>
                  </a:rPr>
                  <a:t> </a:t>
                </a:r>
                <a:r>
                  <a:rPr lang="en-IN" sz="2400" b="1" dirty="0">
                    <a:solidFill>
                      <a:schemeClr val="tx1"/>
                    </a:solidFill>
                    <a:latin typeface="Times New Roman" panose="02020603050405020304" pitchFamily="18" charset="0"/>
                    <a:cs typeface="Times New Roman" panose="02020603050405020304" pitchFamily="18" charset="0"/>
                  </a:rPr>
                  <a:t>×</a:t>
                </a:r>
                <a:r>
                  <a:rPr lang="en-IN" sz="2400" b="1" dirty="0">
                    <a:latin typeface="Times New Roman" panose="02020603050405020304" pitchFamily="18" charset="0"/>
                    <a:cs typeface="Times New Roman" panose="02020603050405020304" pitchFamily="18" charset="0"/>
                  </a:rPr>
                  <a:t> </a:t>
                </a:r>
                <a:r>
                  <a:rPr lang="en-US" sz="2400" b="1" dirty="0">
                    <a:solidFill>
                      <a:schemeClr val="tx1"/>
                    </a:solidFill>
                    <a:latin typeface="Times New Roman" panose="02020603050405020304" pitchFamily="18" charset="0"/>
                    <a:cs typeface="Times New Roman" panose="02020603050405020304" pitchFamily="18" charset="0"/>
                  </a:rPr>
                  <a:t>100</a:t>
                </a:r>
              </a:p>
              <a:p>
                <a:pPr marL="891540" lvl="3" indent="-342900">
                  <a:buSzPct val="95000"/>
                </a:pPr>
                <a:endParaRPr lang="en-US" sz="1900" dirty="0">
                  <a:solidFill>
                    <a:schemeClr val="tx1"/>
                  </a:solidFill>
                  <a:latin typeface="Times New Roman" panose="02020603050405020304" pitchFamily="18" charset="0"/>
                  <a:cs typeface="Times New Roman" panose="02020603050405020304" pitchFamily="18" charset="0"/>
                </a:endParaRPr>
              </a:p>
              <a:p>
                <a:pPr marL="891540" lvl="3" indent="-342900">
                  <a:buSzPct val="95000"/>
                </a:pPr>
                <a:r>
                  <a:rPr lang="en-US" sz="1900" dirty="0">
                    <a:solidFill>
                      <a:schemeClr val="tx1"/>
                    </a:solidFill>
                    <a:latin typeface="Times New Roman" panose="02020603050405020304" pitchFamily="18" charset="0"/>
                    <a:cs typeface="Times New Roman" panose="02020603050405020304" pitchFamily="18" charset="0"/>
                  </a:rPr>
                  <a:t>This gives a ratio measure to spread.</a:t>
                </a:r>
                <a:endParaRPr lang="en-US" sz="2000" b="1"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7" name="Rectangle 6"/>
              <p:cNvSpPr>
                <a:spLocks noRot="1" noChangeAspect="1" noMove="1" noResize="1" noEditPoints="1" noAdjustHandles="1" noChangeArrowheads="1" noChangeShapeType="1" noTextEdit="1"/>
              </p:cNvSpPr>
              <p:nvPr/>
            </p:nvSpPr>
            <p:spPr>
              <a:xfrm>
                <a:off x="701801" y="3104088"/>
                <a:ext cx="7734300" cy="2939296"/>
              </a:xfrm>
              <a:prstGeom prst="rect">
                <a:avLst/>
              </a:prstGeom>
              <a:blipFill>
                <a:blip r:embed="rId2"/>
                <a:stretch>
                  <a:fillRect/>
                </a:stretch>
              </a:blipFill>
              <a:effectLst>
                <a:glow rad="63500">
                  <a:schemeClr val="accent2">
                    <a:satMod val="175000"/>
                    <a:alpha val="40000"/>
                  </a:schemeClr>
                </a:glow>
              </a:effectLst>
            </p:spPr>
            <p:txBody>
              <a:bodyPr/>
              <a:lstStyle/>
              <a:p>
                <a:r>
                  <a:rPr lang="en-US">
                    <a:noFill/>
                  </a:rPr>
                  <a:t> </a:t>
                </a:r>
              </a:p>
            </p:txBody>
          </p:sp>
        </mc:Fallback>
      </mc:AlternateContent>
      <p:sp>
        <p:nvSpPr>
          <p:cNvPr id="8" name="Rounded Rectangle 7"/>
          <p:cNvSpPr/>
          <p:nvPr/>
        </p:nvSpPr>
        <p:spPr>
          <a:xfrm>
            <a:off x="701801" y="3119328"/>
            <a:ext cx="7734300" cy="569475"/>
          </a:xfrm>
          <a:prstGeom prst="roundRect">
            <a:avLst/>
          </a:prstGeom>
          <a:gradFill flip="none" rotWithShape="1">
            <a:gsLst>
              <a:gs pos="0">
                <a:srgbClr val="FFEFD1"/>
              </a:gs>
              <a:gs pos="64999">
                <a:srgbClr val="F0EBD5"/>
              </a:gs>
              <a:gs pos="100000">
                <a:srgbClr val="D1C39F"/>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prstClr val="black"/>
                </a:solidFill>
                <a:latin typeface="Times New Roman" pitchFamily="18" charset="0"/>
                <a:cs typeface="Times New Roman" pitchFamily="18" charset="0"/>
              </a:rPr>
              <a:t>Definition 3.16: </a:t>
            </a:r>
            <a:r>
              <a:rPr lang="en-US" sz="2000" b="1" dirty="0">
                <a:solidFill>
                  <a:prstClr val="black"/>
                </a:solidFill>
                <a:latin typeface="Times New Roman" pitchFamily="18" charset="0"/>
                <a:cs typeface="Times New Roman" pitchFamily="18" charset="0"/>
              </a:rPr>
              <a:t>Coefficient variation</a:t>
            </a:r>
            <a:endParaRPr lang="en-IN" sz="2000" b="1" dirty="0">
              <a:solidFill>
                <a:prstClr val="black"/>
              </a:solidFill>
              <a:latin typeface="Times New Roman" pitchFamily="18" charset="0"/>
              <a:cs typeface="Times New Roman" pitchFamily="18" charset="0"/>
            </a:endParaRPr>
          </a:p>
        </p:txBody>
      </p:sp>
    </p:spTree>
    <p:extLst>
      <p:ext uri="{BB962C8B-B14F-4D97-AF65-F5344CB8AC3E}">
        <p14:creationId xmlns:p14="http://schemas.microsoft.com/office/powerpoint/2010/main" val="12715911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4948" y="260648"/>
            <a:ext cx="8425339" cy="713910"/>
          </a:xfrm>
        </p:spPr>
        <p:txBody>
          <a:bodyPr>
            <a:noAutofit/>
          </a:bodyPr>
          <a:lstStyle/>
          <a:p>
            <a:r>
              <a:rPr lang="en-US" sz="3200" dirty="0">
                <a:solidFill>
                  <a:srgbClr val="A50021"/>
                </a:solidFill>
                <a:latin typeface="Times New Roman" pitchFamily="18" charset="0"/>
                <a:cs typeface="Times New Roman" pitchFamily="18" charset="0"/>
              </a:rPr>
              <a:t>Mean Absolute Deviation (MAD)</a:t>
            </a:r>
            <a:endParaRPr lang="en-IN" sz="3200" dirty="0">
              <a:solidFill>
                <a:srgbClr val="A50021"/>
              </a:solidFill>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85222" y="1213685"/>
                <a:ext cx="8425339" cy="4786003"/>
              </a:xfrm>
            </p:spPr>
            <p:txBody>
              <a:bodyPr>
                <a:normAutofit/>
              </a:bodyPr>
              <a:lstStyle/>
              <a:p>
                <a:pPr marL="274320" lvl="1" indent="-274320" algn="just">
                  <a:buClr>
                    <a:schemeClr val="accent3"/>
                  </a:buClr>
                  <a:buSzPct val="95000"/>
                </a:pPr>
                <a:r>
                  <a:rPr lang="en-IN" sz="2000" dirty="0">
                    <a:solidFill>
                      <a:schemeClr val="tx1"/>
                    </a:solidFill>
                    <a:latin typeface="Times New Roman" panose="02020603050405020304" pitchFamily="18" charset="0"/>
                    <a:cs typeface="Times New Roman" panose="02020603050405020304" pitchFamily="18" charset="0"/>
                  </a:rPr>
                  <a:t>Since, the mean can be distorted by outlier, and as the variance is computed using the mean, it is thus sensitive to outlier. To avoid the effect of outlier, there are two more robust measures of dispersion known. These are:</a:t>
                </a:r>
              </a:p>
              <a:p>
                <a:pPr marL="274320" lvl="1" indent="-274320" algn="just">
                  <a:buClr>
                    <a:schemeClr val="accent3"/>
                  </a:buClr>
                  <a:buSzPct val="95000"/>
                </a:pPr>
                <a:endParaRPr lang="en-IN" sz="2000" dirty="0">
                  <a:solidFill>
                    <a:schemeClr val="tx1"/>
                  </a:solidFill>
                  <a:latin typeface="Times New Roman" panose="02020603050405020304" pitchFamily="18" charset="0"/>
                  <a:cs typeface="Times New Roman" panose="02020603050405020304" pitchFamily="18" charset="0"/>
                </a:endParaRPr>
              </a:p>
              <a:p>
                <a:pPr marL="548640" lvl="2" indent="-274320" algn="just">
                  <a:buClr>
                    <a:schemeClr val="accent3"/>
                  </a:buClr>
                  <a:buSzPct val="95000"/>
                </a:pPr>
                <a:r>
                  <a:rPr lang="en-IN" sz="2000" dirty="0">
                    <a:latin typeface="Times New Roman" panose="02020603050405020304" pitchFamily="18" charset="0"/>
                    <a:cs typeface="Times New Roman" panose="02020603050405020304" pitchFamily="18" charset="0"/>
                  </a:rPr>
                  <a:t>Mean Absolute Deviation (MAD)</a:t>
                </a:r>
              </a:p>
              <a:p>
                <a:pPr marL="274320" lvl="2" indent="0" algn="ctr">
                  <a:buClr>
                    <a:schemeClr val="accent3"/>
                  </a:buClr>
                  <a:buSzPct val="95000"/>
                  <a:buNone/>
                </a:pPr>
                <a:r>
                  <a:rPr lang="en-IN" sz="2000" b="1" dirty="0">
                    <a:latin typeface="Times New Roman" panose="02020603050405020304" pitchFamily="18" charset="0"/>
                    <a:cs typeface="Times New Roman" panose="02020603050405020304" pitchFamily="18" charset="0"/>
                  </a:rPr>
                  <a:t>MAD (X) = median </a:t>
                </a:r>
                <a14:m>
                  <m:oMath xmlns:m="http://schemas.openxmlformats.org/officeDocument/2006/math">
                    <m:d>
                      <m:dPr>
                        <m:ctrlPr>
                          <a:rPr lang="en-IN" sz="2000" b="1" i="1" smtClean="0">
                            <a:latin typeface="Cambria Math" panose="02040503050406030204" pitchFamily="18" charset="0"/>
                            <a:cs typeface="Times New Roman" panose="02020603050405020304" pitchFamily="18" charset="0"/>
                          </a:rPr>
                        </m:ctrlPr>
                      </m:dPr>
                      <m:e>
                        <m:d>
                          <m:dPr>
                            <m:begChr m:val="{"/>
                            <m:endChr m:val="}"/>
                            <m:ctrlPr>
                              <a:rPr lang="en-IN" sz="2000" b="1" i="1" smtClean="0">
                                <a:latin typeface="Cambria Math" panose="02040503050406030204" pitchFamily="18" charset="0"/>
                                <a:cs typeface="Times New Roman" panose="02020603050405020304" pitchFamily="18" charset="0"/>
                              </a:rPr>
                            </m:ctrlPr>
                          </m:dPr>
                          <m:e>
                            <m:d>
                              <m:dPr>
                                <m:begChr m:val="|"/>
                                <m:endChr m:val="|"/>
                                <m:ctrlPr>
                                  <a:rPr lang="en-IN" sz="2000" b="1" i="1" smtClean="0">
                                    <a:latin typeface="Cambria Math" panose="02040503050406030204" pitchFamily="18" charset="0"/>
                                    <a:cs typeface="Times New Roman" panose="02020603050405020304" pitchFamily="18" charset="0"/>
                                  </a:rPr>
                                </m:ctrlPr>
                              </m:dPr>
                              <m:e>
                                <m:sSub>
                                  <m:sSubPr>
                                    <m:ctrlPr>
                                      <a:rPr lang="en-IN" sz="2000" b="1" i="1" smtClean="0">
                                        <a:latin typeface="Cambria Math" panose="02040503050406030204" pitchFamily="18" charset="0"/>
                                        <a:cs typeface="Times New Roman" panose="02020603050405020304" pitchFamily="18" charset="0"/>
                                      </a:rPr>
                                    </m:ctrlPr>
                                  </m:sSubPr>
                                  <m:e>
                                    <m:r>
                                      <a:rPr lang="en-IN" sz="2000" b="1" i="0" smtClean="0">
                                        <a:latin typeface="Cambria Math" panose="02040503050406030204" pitchFamily="18" charset="0"/>
                                        <a:cs typeface="Times New Roman" panose="02020603050405020304" pitchFamily="18" charset="0"/>
                                      </a:rPr>
                                      <m:t>𝐱</m:t>
                                    </m:r>
                                  </m:e>
                                  <m:sub>
                                    <m:r>
                                      <a:rPr lang="en-IN" sz="2000" b="1" i="0" smtClean="0">
                                        <a:latin typeface="Cambria Math" panose="02040503050406030204" pitchFamily="18" charset="0"/>
                                        <a:cs typeface="Times New Roman" panose="02020603050405020304" pitchFamily="18" charset="0"/>
                                      </a:rPr>
                                      <m:t>𝟏</m:t>
                                    </m:r>
                                  </m:sub>
                                </m:sSub>
                                <m:r>
                                  <a:rPr lang="en-IN" sz="2000" b="1" i="0" smtClean="0">
                                    <a:latin typeface="Cambria Math" panose="02040503050406030204" pitchFamily="18" charset="0"/>
                                    <a:cs typeface="Times New Roman" panose="02020603050405020304" pitchFamily="18" charset="0"/>
                                  </a:rPr>
                                  <m:t> − </m:t>
                                </m:r>
                                <m:bar>
                                  <m:barPr>
                                    <m:pos m:val="top"/>
                                    <m:ctrlPr>
                                      <a:rPr lang="en-IN" sz="2000" b="1" i="1" smtClean="0">
                                        <a:latin typeface="Cambria Math" panose="02040503050406030204" pitchFamily="18" charset="0"/>
                                        <a:cs typeface="Times New Roman" panose="02020603050405020304" pitchFamily="18" charset="0"/>
                                      </a:rPr>
                                    </m:ctrlPr>
                                  </m:barPr>
                                  <m:e>
                                    <m:r>
                                      <a:rPr lang="en-IN" sz="2000" b="1" i="0" smtClean="0">
                                        <a:latin typeface="Cambria Math" panose="02040503050406030204" pitchFamily="18" charset="0"/>
                                        <a:cs typeface="Times New Roman" panose="02020603050405020304" pitchFamily="18" charset="0"/>
                                      </a:rPr>
                                      <m:t>𝐱</m:t>
                                    </m:r>
                                  </m:e>
                                </m:bar>
                              </m:e>
                            </m:d>
                            <m:r>
                              <a:rPr lang="en-IN" sz="2000" b="1" i="0" smtClean="0">
                                <a:latin typeface="Cambria Math" panose="02040503050406030204" pitchFamily="18" charset="0"/>
                                <a:cs typeface="Times New Roman" panose="02020603050405020304" pitchFamily="18" charset="0"/>
                              </a:rPr>
                              <m:t>,…..,</m:t>
                            </m:r>
                            <m:d>
                              <m:dPr>
                                <m:begChr m:val="|"/>
                                <m:endChr m:val="|"/>
                                <m:ctrlPr>
                                  <a:rPr lang="en-IN" sz="2000" b="1" i="1">
                                    <a:latin typeface="Cambria Math" panose="02040503050406030204" pitchFamily="18" charset="0"/>
                                    <a:cs typeface="Times New Roman" panose="02020603050405020304" pitchFamily="18" charset="0"/>
                                  </a:rPr>
                                </m:ctrlPr>
                              </m:dPr>
                              <m:e>
                                <m:sSub>
                                  <m:sSubPr>
                                    <m:ctrlPr>
                                      <a:rPr lang="en-IN" sz="2000" b="1" i="1">
                                        <a:latin typeface="Cambria Math" panose="02040503050406030204" pitchFamily="18" charset="0"/>
                                        <a:cs typeface="Times New Roman" panose="02020603050405020304" pitchFamily="18" charset="0"/>
                                      </a:rPr>
                                    </m:ctrlPr>
                                  </m:sSubPr>
                                  <m:e>
                                    <m:r>
                                      <a:rPr lang="en-IN" sz="2000" b="1" i="0">
                                        <a:latin typeface="Cambria Math" panose="02040503050406030204" pitchFamily="18" charset="0"/>
                                        <a:cs typeface="Times New Roman" panose="02020603050405020304" pitchFamily="18" charset="0"/>
                                      </a:rPr>
                                      <m:t>𝐱</m:t>
                                    </m:r>
                                  </m:e>
                                  <m:sub>
                                    <m:r>
                                      <a:rPr lang="en-IN" sz="2000" b="1" i="0" smtClean="0">
                                        <a:latin typeface="Cambria Math" panose="02040503050406030204" pitchFamily="18" charset="0"/>
                                        <a:cs typeface="Times New Roman" panose="02020603050405020304" pitchFamily="18" charset="0"/>
                                      </a:rPr>
                                      <m:t>𝐧</m:t>
                                    </m:r>
                                  </m:sub>
                                </m:sSub>
                                <m:r>
                                  <a:rPr lang="en-IN" sz="2000" b="1" i="0">
                                    <a:latin typeface="Cambria Math" panose="02040503050406030204" pitchFamily="18" charset="0"/>
                                    <a:cs typeface="Times New Roman" panose="02020603050405020304" pitchFamily="18" charset="0"/>
                                  </a:rPr>
                                  <m:t> − </m:t>
                                </m:r>
                                <m:bar>
                                  <m:barPr>
                                    <m:pos m:val="top"/>
                                    <m:ctrlPr>
                                      <a:rPr lang="en-IN" sz="2000" b="1" i="1">
                                        <a:latin typeface="Cambria Math" panose="02040503050406030204" pitchFamily="18" charset="0"/>
                                        <a:cs typeface="Times New Roman" panose="02020603050405020304" pitchFamily="18" charset="0"/>
                                      </a:rPr>
                                    </m:ctrlPr>
                                  </m:barPr>
                                  <m:e>
                                    <m:r>
                                      <a:rPr lang="en-IN" sz="2000" b="1" i="0">
                                        <a:latin typeface="Cambria Math" panose="02040503050406030204" pitchFamily="18" charset="0"/>
                                        <a:cs typeface="Times New Roman" panose="02020603050405020304" pitchFamily="18" charset="0"/>
                                      </a:rPr>
                                      <m:t>𝐱</m:t>
                                    </m:r>
                                  </m:e>
                                </m:bar>
                              </m:e>
                            </m:d>
                          </m:e>
                        </m:d>
                      </m:e>
                    </m:d>
                  </m:oMath>
                </a14:m>
                <a:endParaRPr lang="en-IN" sz="2000" b="1" dirty="0">
                  <a:latin typeface="Times New Roman" panose="02020603050405020304" pitchFamily="18" charset="0"/>
                  <a:cs typeface="Times New Roman" panose="02020603050405020304" pitchFamily="18" charset="0"/>
                </a:endParaRPr>
              </a:p>
              <a:p>
                <a:pPr marL="274320" lvl="2" indent="0" algn="ctr">
                  <a:buClr>
                    <a:schemeClr val="accent3"/>
                  </a:buClr>
                  <a:buSzPct val="95000"/>
                  <a:buNone/>
                </a:pPr>
                <a:endParaRPr lang="en-IN" sz="2000" b="1" dirty="0">
                  <a:latin typeface="Times New Roman" panose="02020603050405020304" pitchFamily="18" charset="0"/>
                  <a:cs typeface="Times New Roman" panose="02020603050405020304" pitchFamily="18" charset="0"/>
                </a:endParaRPr>
              </a:p>
              <a:p>
                <a:pPr marL="548640" lvl="2" indent="-274320" algn="just">
                  <a:buClr>
                    <a:schemeClr val="accent3"/>
                  </a:buClr>
                  <a:buSzPct val="95000"/>
                </a:pPr>
                <a:r>
                  <a:rPr lang="en-IN" sz="2000" dirty="0">
                    <a:solidFill>
                      <a:schemeClr val="tx1"/>
                    </a:solidFill>
                    <a:latin typeface="Times New Roman" panose="02020603050405020304" pitchFamily="18" charset="0"/>
                    <a:cs typeface="Times New Roman" panose="02020603050405020304" pitchFamily="18" charset="0"/>
                  </a:rPr>
                  <a:t>Absolute Average Deviation (AAD)</a:t>
                </a:r>
              </a:p>
              <a:p>
                <a:pPr marL="274320" lvl="2" indent="0" algn="ctr">
                  <a:buClr>
                    <a:schemeClr val="accent3"/>
                  </a:buClr>
                  <a:buSzPct val="95000"/>
                  <a:buNone/>
                </a:pPr>
                <a:r>
                  <a:rPr lang="en-IN" sz="2000" b="1" dirty="0">
                    <a:latin typeface="Times New Roman" panose="02020603050405020304" pitchFamily="18" charset="0"/>
                    <a:cs typeface="Times New Roman" panose="02020603050405020304" pitchFamily="18" charset="0"/>
                  </a:rPr>
                  <a:t>AAD(X) = </a:t>
                </a:r>
                <a14:m>
                  <m:oMath xmlns:m="http://schemas.openxmlformats.org/officeDocument/2006/math">
                    <m:f>
                      <m:fPr>
                        <m:ctrlPr>
                          <a:rPr lang="en-IN" sz="2000" b="1" i="1" smtClean="0">
                            <a:latin typeface="Cambria Math" panose="02040503050406030204" pitchFamily="18" charset="0"/>
                            <a:cs typeface="Times New Roman" panose="02020603050405020304" pitchFamily="18" charset="0"/>
                          </a:rPr>
                        </m:ctrlPr>
                      </m:fPr>
                      <m:num>
                        <m:r>
                          <a:rPr lang="en-IN" sz="2000" b="1" i="0" smtClean="0">
                            <a:latin typeface="Cambria Math" panose="02040503050406030204" pitchFamily="18" charset="0"/>
                            <a:cs typeface="Times New Roman" panose="02020603050405020304" pitchFamily="18" charset="0"/>
                          </a:rPr>
                          <m:t>𝟏</m:t>
                        </m:r>
                      </m:num>
                      <m:den>
                        <m:r>
                          <a:rPr lang="en-IN" sz="2000" b="1" i="0" smtClean="0">
                            <a:latin typeface="Cambria Math" panose="02040503050406030204" pitchFamily="18" charset="0"/>
                            <a:cs typeface="Times New Roman" panose="02020603050405020304" pitchFamily="18" charset="0"/>
                          </a:rPr>
                          <m:t>𝐧</m:t>
                        </m:r>
                      </m:den>
                    </m:f>
                  </m:oMath>
                </a14:m>
                <a:r>
                  <a:rPr lang="en-IN" sz="2000" b="1" dirty="0">
                    <a:solidFill>
                      <a:schemeClr val="tx1"/>
                    </a:solidFill>
                    <a:latin typeface="Times New Roman" panose="02020603050405020304" pitchFamily="18" charset="0"/>
                    <a:cs typeface="Times New Roman" panose="02020603050405020304" pitchFamily="18" charset="0"/>
                  </a:rPr>
                  <a:t> </a:t>
                </a:r>
                <a14:m>
                  <m:oMath xmlns:m="http://schemas.openxmlformats.org/officeDocument/2006/math">
                    <m:nary>
                      <m:naryPr>
                        <m:chr m:val="∑"/>
                        <m:ctrlPr>
                          <a:rPr lang="en-IN" sz="2000" b="1" i="1" dirty="0" smtClean="0">
                            <a:solidFill>
                              <a:schemeClr val="tx1"/>
                            </a:solidFill>
                            <a:latin typeface="Cambria Math" panose="02040503050406030204" pitchFamily="18" charset="0"/>
                            <a:cs typeface="Times New Roman" panose="02020603050405020304" pitchFamily="18" charset="0"/>
                          </a:rPr>
                        </m:ctrlPr>
                      </m:naryPr>
                      <m:sub>
                        <m:r>
                          <m:rPr>
                            <m:brk m:alnAt="23"/>
                          </m:rPr>
                          <a:rPr lang="en-IN" sz="2000" b="1" i="0" dirty="0" smtClean="0">
                            <a:solidFill>
                              <a:schemeClr val="tx1"/>
                            </a:solidFill>
                            <a:latin typeface="Cambria Math" panose="02040503050406030204" pitchFamily="18" charset="0"/>
                            <a:cs typeface="Times New Roman" panose="02020603050405020304" pitchFamily="18" charset="0"/>
                          </a:rPr>
                          <m:t>𝐢</m:t>
                        </m:r>
                        <m:r>
                          <a:rPr lang="en-IN" sz="2000" b="1" i="0" dirty="0" smtClean="0">
                            <a:solidFill>
                              <a:schemeClr val="tx1"/>
                            </a:solidFill>
                            <a:latin typeface="Cambria Math" panose="02040503050406030204" pitchFamily="18" charset="0"/>
                            <a:cs typeface="Times New Roman" panose="02020603050405020304" pitchFamily="18" charset="0"/>
                          </a:rPr>
                          <m:t>=</m:t>
                        </m:r>
                        <m:r>
                          <a:rPr lang="en-IN" sz="2000" b="1" i="0" dirty="0" smtClean="0">
                            <a:solidFill>
                              <a:schemeClr val="tx1"/>
                            </a:solidFill>
                            <a:latin typeface="Cambria Math" panose="02040503050406030204" pitchFamily="18" charset="0"/>
                            <a:cs typeface="Times New Roman" panose="02020603050405020304" pitchFamily="18" charset="0"/>
                          </a:rPr>
                          <m:t>𝟏</m:t>
                        </m:r>
                      </m:sub>
                      <m:sup>
                        <m:r>
                          <a:rPr lang="en-IN" sz="2000" b="1" i="0" dirty="0" smtClean="0">
                            <a:solidFill>
                              <a:schemeClr val="tx1"/>
                            </a:solidFill>
                            <a:latin typeface="Cambria Math" panose="02040503050406030204" pitchFamily="18" charset="0"/>
                            <a:cs typeface="Times New Roman" panose="02020603050405020304" pitchFamily="18" charset="0"/>
                          </a:rPr>
                          <m:t>𝐧</m:t>
                        </m:r>
                      </m:sup>
                      <m:e>
                        <m:d>
                          <m:dPr>
                            <m:begChr m:val="|"/>
                            <m:endChr m:val="|"/>
                            <m:ctrlPr>
                              <a:rPr lang="en-IN" sz="2000" b="1" i="1">
                                <a:latin typeface="Cambria Math" panose="02040503050406030204" pitchFamily="18" charset="0"/>
                                <a:cs typeface="Times New Roman" panose="02020603050405020304" pitchFamily="18" charset="0"/>
                              </a:rPr>
                            </m:ctrlPr>
                          </m:dPr>
                          <m:e>
                            <m:sSub>
                              <m:sSubPr>
                                <m:ctrlPr>
                                  <a:rPr lang="en-IN" sz="2000" b="1" i="1">
                                    <a:latin typeface="Cambria Math" panose="02040503050406030204" pitchFamily="18" charset="0"/>
                                    <a:cs typeface="Times New Roman" panose="02020603050405020304" pitchFamily="18" charset="0"/>
                                  </a:rPr>
                                </m:ctrlPr>
                              </m:sSubPr>
                              <m:e>
                                <m:r>
                                  <a:rPr lang="en-IN" sz="2000" b="1" i="0">
                                    <a:latin typeface="Cambria Math" panose="02040503050406030204" pitchFamily="18" charset="0"/>
                                    <a:cs typeface="Times New Roman" panose="02020603050405020304" pitchFamily="18" charset="0"/>
                                  </a:rPr>
                                  <m:t>𝐱</m:t>
                                </m:r>
                              </m:e>
                              <m:sub>
                                <m:r>
                                  <a:rPr lang="en-IN" sz="2000" b="1" i="0" smtClean="0">
                                    <a:latin typeface="Cambria Math" panose="02040503050406030204" pitchFamily="18" charset="0"/>
                                    <a:cs typeface="Times New Roman" panose="02020603050405020304" pitchFamily="18" charset="0"/>
                                  </a:rPr>
                                  <m:t>𝐢</m:t>
                                </m:r>
                              </m:sub>
                            </m:sSub>
                            <m:r>
                              <a:rPr lang="en-IN" sz="2000" b="1" i="0">
                                <a:latin typeface="Cambria Math" panose="02040503050406030204" pitchFamily="18" charset="0"/>
                                <a:cs typeface="Times New Roman" panose="02020603050405020304" pitchFamily="18" charset="0"/>
                              </a:rPr>
                              <m:t> − </m:t>
                            </m:r>
                            <m:bar>
                              <m:barPr>
                                <m:pos m:val="top"/>
                                <m:ctrlPr>
                                  <a:rPr lang="en-IN" sz="2000" b="1" i="1">
                                    <a:latin typeface="Cambria Math" panose="02040503050406030204" pitchFamily="18" charset="0"/>
                                    <a:cs typeface="Times New Roman" panose="02020603050405020304" pitchFamily="18" charset="0"/>
                                  </a:rPr>
                                </m:ctrlPr>
                              </m:barPr>
                              <m:e>
                                <m:r>
                                  <a:rPr lang="en-IN" sz="2000" b="1" i="0">
                                    <a:latin typeface="Cambria Math" panose="02040503050406030204" pitchFamily="18" charset="0"/>
                                    <a:cs typeface="Times New Roman" panose="02020603050405020304" pitchFamily="18" charset="0"/>
                                  </a:rPr>
                                  <m:t>𝐱</m:t>
                                </m:r>
                              </m:e>
                            </m:bar>
                          </m:e>
                        </m:d>
                      </m:e>
                    </m:nary>
                  </m:oMath>
                </a14:m>
                <a:endParaRPr lang="en-IN" sz="2000" b="1" dirty="0">
                  <a:solidFill>
                    <a:schemeClr val="tx1"/>
                  </a:solidFill>
                  <a:latin typeface="Times New Roman" panose="02020603050405020304" pitchFamily="18" charset="0"/>
                  <a:cs typeface="Times New Roman" panose="02020603050405020304" pitchFamily="18" charset="0"/>
                </a:endParaRPr>
              </a:p>
              <a:p>
                <a:pPr marL="274320" lvl="2" indent="0" algn="ctr">
                  <a:buClr>
                    <a:schemeClr val="accent3"/>
                  </a:buClr>
                  <a:buSzPct val="95000"/>
                  <a:buNone/>
                </a:pPr>
                <a:endParaRPr lang="en-IN" sz="2000" b="1" dirty="0">
                  <a:solidFill>
                    <a:schemeClr val="tx1"/>
                  </a:solidFill>
                  <a:latin typeface="Times New Roman" panose="02020603050405020304" pitchFamily="18" charset="0"/>
                  <a:cs typeface="Times New Roman" panose="02020603050405020304" pitchFamily="18" charset="0"/>
                </a:endParaRPr>
              </a:p>
              <a:p>
                <a:pPr marL="271463" lvl="3" indent="0" algn="just">
                  <a:buSzPct val="118000"/>
                  <a:buNone/>
                </a:pPr>
                <a:r>
                  <a:rPr lang="en-US" dirty="0">
                    <a:latin typeface="Times New Roman" panose="02020603050405020304" pitchFamily="18" charset="0"/>
                    <a:cs typeface="Times New Roman" panose="02020603050405020304" pitchFamily="18" charset="0"/>
                  </a:rPr>
                  <a:t>     where, X = {</a:t>
                </a:r>
                <a14:m>
                  <m:oMath xmlns:m="http://schemas.openxmlformats.org/officeDocument/2006/math">
                    <m:sSub>
                      <m:sSubPr>
                        <m:ctrlPr>
                          <a:rPr lang="en-IN" b="1" i="1">
                            <a:latin typeface="Cambria Math" panose="02040503050406030204" pitchFamily="18" charset="0"/>
                            <a:cs typeface="Times New Roman" panose="02020603050405020304" pitchFamily="18" charset="0"/>
                          </a:rPr>
                        </m:ctrlPr>
                      </m:sSubPr>
                      <m:e>
                        <m:r>
                          <a:rPr lang="en-IN" b="1" i="0">
                            <a:latin typeface="Cambria Math" panose="02040503050406030204" pitchFamily="18" charset="0"/>
                            <a:cs typeface="Times New Roman" panose="02020603050405020304" pitchFamily="18" charset="0"/>
                          </a:rPr>
                          <m:t>𝐱</m:t>
                        </m:r>
                      </m:e>
                      <m:sub>
                        <m:r>
                          <a:rPr lang="en-IN" b="1" i="0">
                            <a:latin typeface="Cambria Math" panose="02040503050406030204" pitchFamily="18" charset="0"/>
                            <a:cs typeface="Times New Roman" panose="02020603050405020304" pitchFamily="18" charset="0"/>
                          </a:rPr>
                          <m:t>𝟏</m:t>
                        </m:r>
                      </m:sub>
                    </m:sSub>
                  </m:oMath>
                </a14:m>
                <a:r>
                  <a:rPr lang="en-US" dirty="0">
                    <a:latin typeface="Times New Roman" panose="02020603050405020304" pitchFamily="18" charset="0"/>
                    <a:cs typeface="Times New Roman" panose="02020603050405020304" pitchFamily="18" charset="0"/>
                  </a:rPr>
                  <a:t>,</a:t>
                </a:r>
                <a:r>
                  <a:rPr lang="en-IN" b="1" dirty="0">
                    <a:cs typeface="Times New Roman" panose="02020603050405020304" pitchFamily="18" charset="0"/>
                  </a:rPr>
                  <a:t> </a:t>
                </a:r>
                <a14:m>
                  <m:oMath xmlns:m="http://schemas.openxmlformats.org/officeDocument/2006/math">
                    <m:sSub>
                      <m:sSubPr>
                        <m:ctrlPr>
                          <a:rPr lang="en-IN" b="1" i="1">
                            <a:latin typeface="Cambria Math" panose="02040503050406030204" pitchFamily="18" charset="0"/>
                            <a:cs typeface="Times New Roman" panose="02020603050405020304" pitchFamily="18" charset="0"/>
                          </a:rPr>
                        </m:ctrlPr>
                      </m:sSubPr>
                      <m:e>
                        <m:r>
                          <a:rPr lang="en-IN" b="1" i="0">
                            <a:latin typeface="Cambria Math" panose="02040503050406030204" pitchFamily="18" charset="0"/>
                            <a:cs typeface="Times New Roman" panose="02020603050405020304" pitchFamily="18" charset="0"/>
                          </a:rPr>
                          <m:t>𝐱</m:t>
                        </m:r>
                      </m:e>
                      <m:sub>
                        <m:r>
                          <a:rPr lang="en-IN" b="1" i="0" smtClean="0">
                            <a:latin typeface="Cambria Math" panose="02040503050406030204" pitchFamily="18" charset="0"/>
                            <a:cs typeface="Times New Roman" panose="02020603050405020304" pitchFamily="18" charset="0"/>
                          </a:rPr>
                          <m:t>𝟐</m:t>
                        </m:r>
                      </m:sub>
                    </m:sSub>
                  </m:oMath>
                </a14:m>
                <a:r>
                  <a:rPr lang="en-US" dirty="0">
                    <a:latin typeface="Times New Roman" panose="02020603050405020304" pitchFamily="18" charset="0"/>
                    <a:cs typeface="Times New Roman" panose="02020603050405020304" pitchFamily="18" charset="0"/>
                  </a:rPr>
                  <a:t>,…..,</a:t>
                </a:r>
                <a14:m>
                  <m:oMath xmlns:m="http://schemas.openxmlformats.org/officeDocument/2006/math">
                    <m:sSub>
                      <m:sSubPr>
                        <m:ctrlPr>
                          <a:rPr lang="en-IN" b="1" i="1">
                            <a:latin typeface="Cambria Math" panose="02040503050406030204" pitchFamily="18" charset="0"/>
                            <a:cs typeface="Times New Roman" panose="02020603050405020304" pitchFamily="18" charset="0"/>
                          </a:rPr>
                        </m:ctrlPr>
                      </m:sSubPr>
                      <m:e>
                        <m:r>
                          <a:rPr lang="en-IN" b="1" i="0">
                            <a:latin typeface="Cambria Math" panose="02040503050406030204" pitchFamily="18" charset="0"/>
                            <a:cs typeface="Times New Roman" panose="02020603050405020304" pitchFamily="18" charset="0"/>
                          </a:rPr>
                          <m:t>𝐱</m:t>
                        </m:r>
                      </m:e>
                      <m:sub>
                        <m:r>
                          <a:rPr lang="en-IN" b="1" i="0" smtClean="0">
                            <a:latin typeface="Cambria Math" panose="02040503050406030204" pitchFamily="18" charset="0"/>
                            <a:cs typeface="Times New Roman" panose="02020603050405020304" pitchFamily="18" charset="0"/>
                          </a:rPr>
                          <m:t>𝐧</m:t>
                        </m:r>
                      </m:sub>
                    </m:sSub>
                  </m:oMath>
                </a14:m>
                <a:r>
                  <a:rPr lang="en-US" dirty="0">
                    <a:latin typeface="Times New Roman" panose="02020603050405020304" pitchFamily="18" charset="0"/>
                    <a:cs typeface="Times New Roman" panose="02020603050405020304" pitchFamily="18" charset="0"/>
                  </a:rPr>
                  <a:t>}</a:t>
                </a:r>
                <a:r>
                  <a:rPr lang="en-US" i="1" dirty="0">
                    <a:latin typeface="Times New Roman" panose="02020603050405020304" pitchFamily="18" charset="0"/>
                    <a:cs typeface="Times New Roman" panose="02020603050405020304" pitchFamily="18" charset="0"/>
                  </a:rPr>
                  <a:t>is the sample values of n observations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85222" y="1213685"/>
                <a:ext cx="8425339" cy="4786003"/>
              </a:xfrm>
              <a:blipFill>
                <a:blip r:embed="rId2"/>
                <a:stretch>
                  <a:fillRect l="-451" t="-798" r="-602"/>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IN">
                <a:solidFill>
                  <a:srgbClr val="04617B">
                    <a:shade val="90000"/>
                  </a:srgbClr>
                </a:solidFill>
              </a:rPr>
              <a:t>IIITS: IDA - M2021</a:t>
            </a:r>
            <a:endParaRPr lang="en-IN" dirty="0">
              <a:solidFill>
                <a:srgbClr val="04617B">
                  <a:shade val="90000"/>
                </a:srgbClr>
              </a:solidFill>
            </a:endParaRP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34</a:t>
            </a:fld>
            <a:endParaRPr lang="en-IN" dirty="0">
              <a:solidFill>
                <a:srgbClr val="04617B">
                  <a:shade val="90000"/>
                </a:srgbClr>
              </a:solidFill>
            </a:endParaRPr>
          </a:p>
        </p:txBody>
      </p:sp>
    </p:spTree>
    <p:extLst>
      <p:ext uri="{BB962C8B-B14F-4D97-AF65-F5344CB8AC3E}">
        <p14:creationId xmlns:p14="http://schemas.microsoft.com/office/powerpoint/2010/main" val="169334898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4948" y="260648"/>
            <a:ext cx="8425339" cy="958552"/>
          </a:xfrm>
        </p:spPr>
        <p:txBody>
          <a:bodyPr>
            <a:normAutofit/>
          </a:bodyPr>
          <a:lstStyle/>
          <a:p>
            <a:r>
              <a:rPr lang="en-US" sz="4000" dirty="0">
                <a:solidFill>
                  <a:srgbClr val="A50021"/>
                </a:solidFill>
                <a:latin typeface="Times New Roman" pitchFamily="18" charset="0"/>
                <a:cs typeface="Times New Roman" pitchFamily="18" charset="0"/>
              </a:rPr>
              <a:t>Interquartile Range</a:t>
            </a:r>
            <a:endParaRPr lang="en-IN" sz="4000" dirty="0">
              <a:solidFill>
                <a:srgbClr val="A50021"/>
              </a:solidFill>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22358" y="1615439"/>
                <a:ext cx="8425339" cy="4786003"/>
              </a:xfrm>
            </p:spPr>
            <p:txBody>
              <a:bodyPr>
                <a:normAutofit fontScale="92500" lnSpcReduction="10000"/>
              </a:bodyPr>
              <a:lstStyle/>
              <a:p>
                <a:pPr marL="274320" lvl="1" indent="-274320" algn="just">
                  <a:buClr>
                    <a:schemeClr val="accent3"/>
                  </a:buClr>
                  <a:buSzPct val="95000"/>
                </a:pPr>
                <a:r>
                  <a:rPr lang="en-IN" sz="2000" dirty="0">
                    <a:solidFill>
                      <a:schemeClr val="tx1"/>
                    </a:solidFill>
                    <a:latin typeface="Times New Roman" panose="02020603050405020304" pitchFamily="18" charset="0"/>
                    <a:cs typeface="Times New Roman" panose="02020603050405020304" pitchFamily="18" charset="0"/>
                  </a:rPr>
                  <a:t>Like MAD and AAD, there is another robust measure of dispersion known, called as Interquartile </a:t>
                </a:r>
                <a:r>
                  <a:rPr lang="en-IN" sz="2000" dirty="0">
                    <a:latin typeface="Times New Roman" panose="02020603050405020304" pitchFamily="18" charset="0"/>
                    <a:cs typeface="Times New Roman" panose="02020603050405020304" pitchFamily="18" charset="0"/>
                  </a:rPr>
                  <a:t>r</a:t>
                </a:r>
                <a:r>
                  <a:rPr lang="en-IN" sz="2000" dirty="0">
                    <a:solidFill>
                      <a:schemeClr val="tx1"/>
                    </a:solidFill>
                    <a:latin typeface="Times New Roman" panose="02020603050405020304" pitchFamily="18" charset="0"/>
                    <a:cs typeface="Times New Roman" panose="02020603050405020304" pitchFamily="18" charset="0"/>
                  </a:rPr>
                  <a:t>ange, denoted as IQR</a:t>
                </a:r>
              </a:p>
              <a:p>
                <a:pPr marL="2103120" lvl="8" indent="-274320" algn="just">
                  <a:buSzPct val="95000"/>
                </a:pPr>
                <a:endParaRPr lang="en-IN" sz="1000" dirty="0">
                  <a:solidFill>
                    <a:schemeClr val="tx1"/>
                  </a:solidFill>
                  <a:latin typeface="Times New Roman" panose="02020603050405020304" pitchFamily="18" charset="0"/>
                  <a:cs typeface="Times New Roman" panose="02020603050405020304" pitchFamily="18" charset="0"/>
                </a:endParaRPr>
              </a:p>
              <a:p>
                <a:pPr marL="274320" lvl="1" indent="-274320" algn="just">
                  <a:buClr>
                    <a:schemeClr val="accent3"/>
                  </a:buClr>
                  <a:buSzPct val="95000"/>
                </a:pPr>
                <a:r>
                  <a:rPr lang="en-IN" sz="2000" dirty="0">
                    <a:latin typeface="Times New Roman" panose="02020603050405020304" pitchFamily="18" charset="0"/>
                    <a:cs typeface="Times New Roman" panose="02020603050405020304" pitchFamily="18" charset="0"/>
                  </a:rPr>
                  <a:t>To understand IQR, let us first define </a:t>
                </a:r>
                <a:r>
                  <a:rPr lang="en-IN" sz="2000" i="1" dirty="0">
                    <a:latin typeface="Times New Roman" panose="02020603050405020304" pitchFamily="18" charset="0"/>
                    <a:cs typeface="Times New Roman" panose="02020603050405020304" pitchFamily="18" charset="0"/>
                  </a:rPr>
                  <a:t>percentile</a:t>
                </a:r>
                <a:r>
                  <a:rPr lang="en-IN" sz="2000" dirty="0">
                    <a:latin typeface="Times New Roman" panose="02020603050405020304" pitchFamily="18" charset="0"/>
                    <a:cs typeface="Times New Roman" panose="02020603050405020304" pitchFamily="18" charset="0"/>
                  </a:rPr>
                  <a:t> and </a:t>
                </a:r>
                <a:r>
                  <a:rPr lang="en-IN" sz="2000" i="1" dirty="0">
                    <a:latin typeface="Times New Roman" panose="02020603050405020304" pitchFamily="18" charset="0"/>
                    <a:cs typeface="Times New Roman" panose="02020603050405020304" pitchFamily="18" charset="0"/>
                  </a:rPr>
                  <a:t>quartile</a:t>
                </a:r>
              </a:p>
              <a:p>
                <a:pPr marL="2103120" lvl="8" indent="-274320" algn="just">
                  <a:buSzPct val="95000"/>
                </a:pPr>
                <a:endParaRPr lang="en-IN" sz="1000" i="1" dirty="0">
                  <a:latin typeface="Times New Roman" panose="02020603050405020304" pitchFamily="18" charset="0"/>
                  <a:cs typeface="Times New Roman" panose="02020603050405020304" pitchFamily="18" charset="0"/>
                </a:endParaRPr>
              </a:p>
              <a:p>
                <a:pPr marL="274320" lvl="1" indent="-274320" algn="just">
                  <a:buClr>
                    <a:schemeClr val="accent3"/>
                  </a:buClr>
                  <a:buSzPct val="95000"/>
                </a:pPr>
                <a:r>
                  <a:rPr lang="en-IN" b="1" dirty="0">
                    <a:solidFill>
                      <a:schemeClr val="accent1">
                        <a:lumMod val="75000"/>
                      </a:schemeClr>
                    </a:solidFill>
                    <a:latin typeface="Times New Roman" panose="02020603050405020304" pitchFamily="18" charset="0"/>
                    <a:cs typeface="Times New Roman" panose="02020603050405020304" pitchFamily="18" charset="0"/>
                  </a:rPr>
                  <a:t>Percentile </a:t>
                </a:r>
                <a:endParaRPr lang="en-IN" sz="2000" b="1" dirty="0">
                  <a:solidFill>
                    <a:schemeClr val="accent1">
                      <a:lumMod val="75000"/>
                    </a:schemeClr>
                  </a:solidFill>
                  <a:latin typeface="Times New Roman" panose="02020603050405020304" pitchFamily="18" charset="0"/>
                  <a:cs typeface="Times New Roman" panose="02020603050405020304" pitchFamily="18" charset="0"/>
                </a:endParaRPr>
              </a:p>
              <a:p>
                <a:pPr marL="617220" lvl="2" indent="-342900" algn="just">
                  <a:buClr>
                    <a:schemeClr val="accent3"/>
                  </a:buClr>
                  <a:buSzPct val="95000"/>
                </a:pPr>
                <a:r>
                  <a:rPr lang="en-IN" sz="2000" dirty="0">
                    <a:latin typeface="Times New Roman" panose="02020603050405020304" pitchFamily="18" charset="0"/>
                    <a:cs typeface="Times New Roman" panose="02020603050405020304" pitchFamily="18" charset="0"/>
                  </a:rPr>
                  <a:t>The percentile of  a set of ordered data can be defined as follows:</a:t>
                </a:r>
              </a:p>
              <a:p>
                <a:pPr marL="2171700" lvl="8" indent="-342900" algn="just">
                  <a:buSzPct val="95000"/>
                </a:pPr>
                <a:endParaRPr lang="en-IN" sz="1300" dirty="0">
                  <a:latin typeface="Times New Roman" panose="02020603050405020304" pitchFamily="18" charset="0"/>
                  <a:cs typeface="Times New Roman" panose="02020603050405020304" pitchFamily="18" charset="0"/>
                </a:endParaRPr>
              </a:p>
              <a:p>
                <a:pPr marL="891540" lvl="3" indent="-342900" algn="just">
                  <a:buSzPct val="95000"/>
                  <a:buFont typeface="Courier New" panose="02070309020205020404" pitchFamily="49" charset="0"/>
                  <a:buChar char="o"/>
                </a:pPr>
                <a:r>
                  <a:rPr lang="en-IN" dirty="0">
                    <a:latin typeface="Times New Roman" panose="02020603050405020304" pitchFamily="18" charset="0"/>
                    <a:cs typeface="Times New Roman" panose="02020603050405020304" pitchFamily="18" charset="0"/>
                  </a:rPr>
                  <a:t>Given an </a:t>
                </a:r>
                <a:r>
                  <a:rPr lang="en-IN" dirty="0">
                    <a:solidFill>
                      <a:srgbClr val="C00000"/>
                    </a:solidFill>
                    <a:latin typeface="Times New Roman" panose="02020603050405020304" pitchFamily="18" charset="0"/>
                    <a:cs typeface="Times New Roman" panose="02020603050405020304" pitchFamily="18" charset="0"/>
                  </a:rPr>
                  <a:t>ordinal</a:t>
                </a:r>
                <a:r>
                  <a:rPr lang="en-IN" dirty="0">
                    <a:latin typeface="Times New Roman" panose="02020603050405020304" pitchFamily="18" charset="0"/>
                    <a:cs typeface="Times New Roman" panose="02020603050405020304" pitchFamily="18" charset="0"/>
                  </a:rPr>
                  <a:t> or </a:t>
                </a:r>
                <a:r>
                  <a:rPr lang="en-IN" dirty="0">
                    <a:solidFill>
                      <a:srgbClr val="C00000"/>
                    </a:solidFill>
                    <a:latin typeface="Times New Roman" panose="02020603050405020304" pitchFamily="18" charset="0"/>
                    <a:cs typeface="Times New Roman" panose="02020603050405020304" pitchFamily="18" charset="0"/>
                  </a:rPr>
                  <a:t>continuous</a:t>
                </a:r>
                <a:r>
                  <a:rPr lang="en-IN" dirty="0">
                    <a:latin typeface="Times New Roman" panose="02020603050405020304" pitchFamily="18" charset="0"/>
                    <a:cs typeface="Times New Roman" panose="02020603050405020304" pitchFamily="18" charset="0"/>
                  </a:rPr>
                  <a:t> attribute </a:t>
                </a:r>
                <a:r>
                  <a:rPr lang="en-IN" b="1" dirty="0">
                    <a:latin typeface="Times New Roman" panose="02020603050405020304" pitchFamily="18" charset="0"/>
                    <a:cs typeface="Times New Roman" panose="02020603050405020304" pitchFamily="18" charset="0"/>
                  </a:rPr>
                  <a:t>x</a:t>
                </a:r>
                <a:r>
                  <a:rPr lang="en-IN" dirty="0">
                    <a:latin typeface="Times New Roman" panose="02020603050405020304" pitchFamily="18" charset="0"/>
                    <a:cs typeface="Times New Roman" panose="02020603050405020304" pitchFamily="18" charset="0"/>
                  </a:rPr>
                  <a:t> and a number </a:t>
                </a:r>
                <a:r>
                  <a:rPr lang="en-IN" b="1" dirty="0">
                    <a:latin typeface="Times New Roman" panose="02020603050405020304" pitchFamily="18" charset="0"/>
                    <a:cs typeface="Times New Roman" panose="02020603050405020304" pitchFamily="18" charset="0"/>
                  </a:rPr>
                  <a:t>p</a:t>
                </a:r>
                <a:r>
                  <a:rPr lang="en-IN" dirty="0">
                    <a:latin typeface="Times New Roman" panose="02020603050405020304" pitchFamily="18" charset="0"/>
                    <a:cs typeface="Times New Roman" panose="02020603050405020304" pitchFamily="18" charset="0"/>
                  </a:rPr>
                  <a:t> between 0 and 100, the </a:t>
                </a:r>
                <a:r>
                  <a:rPr lang="en-IN" b="1" dirty="0" err="1">
                    <a:latin typeface="Times New Roman" panose="02020603050405020304" pitchFamily="18" charset="0"/>
                    <a:cs typeface="Times New Roman" panose="02020603050405020304" pitchFamily="18" charset="0"/>
                  </a:rPr>
                  <a:t>p</a:t>
                </a:r>
                <a:r>
                  <a:rPr lang="en-IN" b="1" baseline="30000" dirty="0" err="1">
                    <a:latin typeface="Times New Roman" panose="02020603050405020304" pitchFamily="18" charset="0"/>
                    <a:cs typeface="Times New Roman" panose="02020603050405020304" pitchFamily="18" charset="0"/>
                  </a:rPr>
                  <a:t>th</a:t>
                </a:r>
                <a:r>
                  <a:rPr lang="en-IN" baseline="30000" dirty="0">
                    <a:latin typeface="Times New Roman" panose="02020603050405020304" pitchFamily="18" charset="0"/>
                    <a:cs typeface="Times New Roman" panose="02020603050405020304" pitchFamily="18" charset="0"/>
                  </a:rPr>
                  <a:t>  </a:t>
                </a:r>
                <a:r>
                  <a:rPr lang="en-IN" dirty="0">
                    <a:latin typeface="Times New Roman" panose="02020603050405020304" pitchFamily="18" charset="0"/>
                    <a:cs typeface="Times New Roman" panose="02020603050405020304" pitchFamily="18" charset="0"/>
                  </a:rPr>
                  <a:t>percentile </a:t>
                </a:r>
                <a14:m>
                  <m:oMath xmlns:m="http://schemas.openxmlformats.org/officeDocument/2006/math">
                    <m:sSub>
                      <m:sSubPr>
                        <m:ctrlPr>
                          <a:rPr lang="en-IN" b="1" i="1">
                            <a:latin typeface="Cambria Math" panose="02040503050406030204" pitchFamily="18" charset="0"/>
                            <a:cs typeface="Times New Roman" panose="02020603050405020304" pitchFamily="18" charset="0"/>
                          </a:rPr>
                        </m:ctrlPr>
                      </m:sSubPr>
                      <m:e>
                        <m:r>
                          <a:rPr lang="en-IN" b="1" i="0">
                            <a:latin typeface="Cambria Math" panose="02040503050406030204" pitchFamily="18" charset="0"/>
                            <a:cs typeface="Times New Roman" panose="02020603050405020304" pitchFamily="18" charset="0"/>
                          </a:rPr>
                          <m:t>𝐱</m:t>
                        </m:r>
                      </m:e>
                      <m:sub>
                        <m:r>
                          <a:rPr lang="en-IN" b="1" i="0" smtClean="0">
                            <a:latin typeface="Cambria Math" panose="02040503050406030204" pitchFamily="18" charset="0"/>
                            <a:cs typeface="Times New Roman" panose="02020603050405020304" pitchFamily="18" charset="0"/>
                          </a:rPr>
                          <m:t>𝐩</m:t>
                        </m:r>
                      </m:sub>
                    </m:sSub>
                  </m:oMath>
                </a14:m>
                <a:r>
                  <a:rPr lang="en-US" dirty="0">
                    <a:latin typeface="Times New Roman" panose="02020603050405020304" pitchFamily="18" charset="0"/>
                    <a:cs typeface="Times New Roman" panose="02020603050405020304" pitchFamily="18" charset="0"/>
                  </a:rPr>
                  <a:t> is a value of </a:t>
                </a:r>
                <a:r>
                  <a:rPr lang="en-US" b="1" dirty="0">
                    <a:latin typeface="Times New Roman" panose="02020603050405020304" pitchFamily="18" charset="0"/>
                    <a:cs typeface="Times New Roman" panose="02020603050405020304" pitchFamily="18" charset="0"/>
                  </a:rPr>
                  <a:t>x</a:t>
                </a:r>
                <a:r>
                  <a:rPr lang="en-US" dirty="0">
                    <a:latin typeface="Times New Roman" panose="02020603050405020304" pitchFamily="18" charset="0"/>
                    <a:cs typeface="Times New Roman" panose="02020603050405020304" pitchFamily="18" charset="0"/>
                  </a:rPr>
                  <a:t> such that </a:t>
                </a:r>
                <a:r>
                  <a:rPr lang="en-US" b="1" dirty="0">
                    <a:latin typeface="Times New Roman" panose="02020603050405020304" pitchFamily="18" charset="0"/>
                    <a:cs typeface="Times New Roman" panose="02020603050405020304" pitchFamily="18" charset="0"/>
                  </a:rPr>
                  <a:t>p</a:t>
                </a:r>
                <a:r>
                  <a:rPr lang="en-US" dirty="0">
                    <a:latin typeface="Times New Roman" panose="02020603050405020304" pitchFamily="18" charset="0"/>
                    <a:cs typeface="Times New Roman" panose="02020603050405020304" pitchFamily="18" charset="0"/>
                  </a:rPr>
                  <a:t>% of the observed values of </a:t>
                </a:r>
                <a:r>
                  <a:rPr lang="en-US" b="1" dirty="0">
                    <a:latin typeface="Times New Roman" panose="02020603050405020304" pitchFamily="18" charset="0"/>
                    <a:cs typeface="Times New Roman" panose="02020603050405020304" pitchFamily="18" charset="0"/>
                  </a:rPr>
                  <a:t>x</a:t>
                </a:r>
                <a:r>
                  <a:rPr lang="en-US" dirty="0">
                    <a:latin typeface="Times New Roman" panose="02020603050405020304" pitchFamily="18" charset="0"/>
                    <a:cs typeface="Times New Roman" panose="02020603050405020304" pitchFamily="18" charset="0"/>
                  </a:rPr>
                  <a:t> are less than </a:t>
                </a:r>
                <a14:m>
                  <m:oMath xmlns:m="http://schemas.openxmlformats.org/officeDocument/2006/math">
                    <m:sSub>
                      <m:sSubPr>
                        <m:ctrlPr>
                          <a:rPr lang="en-IN" b="1" i="1">
                            <a:solidFill>
                              <a:prstClr val="black"/>
                            </a:solidFill>
                            <a:latin typeface="Cambria Math" panose="02040503050406030204" pitchFamily="18" charset="0"/>
                            <a:cs typeface="Times New Roman" panose="02020603050405020304" pitchFamily="18" charset="0"/>
                          </a:rPr>
                        </m:ctrlPr>
                      </m:sSubPr>
                      <m:e>
                        <m:r>
                          <a:rPr lang="en-IN" b="1" i="0">
                            <a:solidFill>
                              <a:prstClr val="black"/>
                            </a:solidFill>
                            <a:latin typeface="Cambria Math" panose="02040503050406030204" pitchFamily="18" charset="0"/>
                            <a:cs typeface="Times New Roman" panose="02020603050405020304" pitchFamily="18" charset="0"/>
                          </a:rPr>
                          <m:t>𝐱</m:t>
                        </m:r>
                      </m:e>
                      <m:sub>
                        <m:r>
                          <a:rPr lang="en-IN" b="1" i="0">
                            <a:solidFill>
                              <a:prstClr val="black"/>
                            </a:solidFill>
                            <a:latin typeface="Cambria Math" panose="02040503050406030204" pitchFamily="18" charset="0"/>
                            <a:cs typeface="Times New Roman" panose="02020603050405020304" pitchFamily="18" charset="0"/>
                          </a:rPr>
                          <m:t>𝐩</m:t>
                        </m:r>
                      </m:sub>
                    </m:sSub>
                  </m:oMath>
                </a14:m>
                <a:endParaRPr lang="en-US" dirty="0">
                  <a:latin typeface="Times New Roman" panose="02020603050405020304" pitchFamily="18" charset="0"/>
                  <a:cs typeface="Times New Roman" panose="02020603050405020304" pitchFamily="18" charset="0"/>
                </a:endParaRPr>
              </a:p>
              <a:p>
                <a:pPr marL="2171700" lvl="8" indent="-342900" algn="just">
                  <a:buSzPct val="95000"/>
                  <a:buFont typeface="Courier New" panose="02070309020205020404" pitchFamily="49" charset="0"/>
                  <a:buChar char="o"/>
                </a:pPr>
                <a:endParaRPr lang="en-US" dirty="0">
                  <a:latin typeface="Times New Roman" panose="02020603050405020304" pitchFamily="18" charset="0"/>
                  <a:cs typeface="Times New Roman" panose="02020603050405020304" pitchFamily="18" charset="0"/>
                </a:endParaRPr>
              </a:p>
              <a:p>
                <a:pPr marL="891540" lvl="3" indent="-342900" algn="just">
                  <a:buSzPct val="95000"/>
                  <a:buFont typeface="Courier New" panose="02070309020205020404" pitchFamily="49" charset="0"/>
                  <a:buChar char="o"/>
                </a:pPr>
                <a:r>
                  <a:rPr lang="en-US" dirty="0">
                    <a:latin typeface="Times New Roman" panose="02020603050405020304" pitchFamily="18" charset="0"/>
                    <a:cs typeface="Times New Roman" panose="02020603050405020304" pitchFamily="18" charset="0"/>
                  </a:rPr>
                  <a:t>Example: The </a:t>
                </a:r>
                <a:r>
                  <a:rPr lang="en-US" b="1" dirty="0">
                    <a:latin typeface="Times New Roman" panose="02020603050405020304" pitchFamily="18" charset="0"/>
                    <a:cs typeface="Times New Roman" panose="02020603050405020304" pitchFamily="18" charset="0"/>
                  </a:rPr>
                  <a:t>50</a:t>
                </a:r>
                <a:r>
                  <a:rPr lang="en-US" b="1" baseline="30000" dirty="0">
                    <a:latin typeface="Times New Roman" panose="02020603050405020304" pitchFamily="18" charset="0"/>
                    <a:cs typeface="Times New Roman" panose="02020603050405020304" pitchFamily="18" charset="0"/>
                  </a:rPr>
                  <a:t>th</a:t>
                </a:r>
                <a:r>
                  <a:rPr lang="en-US" dirty="0">
                    <a:latin typeface="Times New Roman" panose="02020603050405020304" pitchFamily="18" charset="0"/>
                    <a:cs typeface="Times New Roman" panose="02020603050405020304" pitchFamily="18" charset="0"/>
                  </a:rPr>
                  <a:t> percentile is that value </a:t>
                </a:r>
                <a14:m>
                  <m:oMath xmlns:m="http://schemas.openxmlformats.org/officeDocument/2006/math">
                    <m:sSub>
                      <m:sSubPr>
                        <m:ctrlPr>
                          <a:rPr lang="en-IN" b="1" i="1">
                            <a:latin typeface="Cambria Math" panose="02040503050406030204" pitchFamily="18" charset="0"/>
                            <a:cs typeface="Times New Roman" panose="02020603050405020304" pitchFamily="18" charset="0"/>
                          </a:rPr>
                        </m:ctrlPr>
                      </m:sSubPr>
                      <m:e>
                        <m:r>
                          <a:rPr lang="en-IN" b="1" i="0">
                            <a:latin typeface="Cambria Math" panose="02040503050406030204" pitchFamily="18" charset="0"/>
                            <a:cs typeface="Times New Roman" panose="02020603050405020304" pitchFamily="18" charset="0"/>
                          </a:rPr>
                          <m:t>𝐱</m:t>
                        </m:r>
                      </m:e>
                      <m:sub>
                        <m:r>
                          <a:rPr lang="en-IN" b="1" i="0" smtClean="0">
                            <a:latin typeface="Cambria Math" panose="02040503050406030204" pitchFamily="18" charset="0"/>
                            <a:cs typeface="Times New Roman" panose="02020603050405020304" pitchFamily="18" charset="0"/>
                          </a:rPr>
                          <m:t>𝟓𝟎</m:t>
                        </m:r>
                        <m:r>
                          <a:rPr lang="en-IN" b="1" i="0" smtClean="0">
                            <a:latin typeface="Cambria Math" panose="02040503050406030204" pitchFamily="18" charset="0"/>
                            <a:cs typeface="Times New Roman" panose="02020603050405020304" pitchFamily="18" charset="0"/>
                          </a:rPr>
                          <m:t>%</m:t>
                        </m:r>
                      </m:sub>
                    </m:sSub>
                  </m:oMath>
                </a14:m>
                <a:r>
                  <a:rPr lang="en-US" dirty="0">
                    <a:latin typeface="Times New Roman" panose="02020603050405020304" pitchFamily="18" charset="0"/>
                    <a:cs typeface="Times New Roman" panose="02020603050405020304" pitchFamily="18" charset="0"/>
                  </a:rPr>
                  <a:t> such that </a:t>
                </a:r>
                <a:r>
                  <a:rPr lang="en-US" b="1" dirty="0">
                    <a:latin typeface="Times New Roman" panose="02020603050405020304" pitchFamily="18" charset="0"/>
                    <a:cs typeface="Times New Roman" panose="02020603050405020304" pitchFamily="18" charset="0"/>
                  </a:rPr>
                  <a:t>50%</a:t>
                </a:r>
                <a:r>
                  <a:rPr lang="en-US" dirty="0">
                    <a:latin typeface="Times New Roman" panose="02020603050405020304" pitchFamily="18" charset="0"/>
                    <a:cs typeface="Times New Roman" panose="02020603050405020304" pitchFamily="18" charset="0"/>
                  </a:rPr>
                  <a:t> of all values of </a:t>
                </a:r>
                <a:r>
                  <a:rPr lang="en-US" b="1" dirty="0">
                    <a:latin typeface="Times New Roman" panose="02020603050405020304" pitchFamily="18" charset="0"/>
                    <a:cs typeface="Times New Roman" panose="02020603050405020304" pitchFamily="18" charset="0"/>
                  </a:rPr>
                  <a:t>x</a:t>
                </a:r>
                <a:r>
                  <a:rPr lang="en-US" dirty="0">
                    <a:latin typeface="Times New Roman" panose="02020603050405020304" pitchFamily="18" charset="0"/>
                    <a:cs typeface="Times New Roman" panose="02020603050405020304" pitchFamily="18" charset="0"/>
                  </a:rPr>
                  <a:t> are less than </a:t>
                </a:r>
                <a14:m>
                  <m:oMath xmlns:m="http://schemas.openxmlformats.org/officeDocument/2006/math">
                    <m:sSub>
                      <m:sSubPr>
                        <m:ctrlPr>
                          <a:rPr lang="en-IN" b="1" i="1">
                            <a:latin typeface="Cambria Math" panose="02040503050406030204" pitchFamily="18" charset="0"/>
                            <a:cs typeface="Times New Roman" panose="02020603050405020304" pitchFamily="18" charset="0"/>
                          </a:rPr>
                        </m:ctrlPr>
                      </m:sSubPr>
                      <m:e>
                        <m:r>
                          <a:rPr lang="en-IN" b="1" i="0">
                            <a:latin typeface="Cambria Math" panose="02040503050406030204" pitchFamily="18" charset="0"/>
                            <a:cs typeface="Times New Roman" panose="02020603050405020304" pitchFamily="18" charset="0"/>
                          </a:rPr>
                          <m:t>𝐱</m:t>
                        </m:r>
                      </m:e>
                      <m:sub>
                        <m:r>
                          <a:rPr lang="en-IN" b="1" i="0">
                            <a:latin typeface="Cambria Math" panose="02040503050406030204" pitchFamily="18" charset="0"/>
                            <a:cs typeface="Times New Roman" panose="02020603050405020304" pitchFamily="18" charset="0"/>
                          </a:rPr>
                          <m:t>𝟓𝟎</m:t>
                        </m:r>
                        <m:r>
                          <a:rPr lang="en-IN" b="1" i="0">
                            <a:latin typeface="Cambria Math" panose="02040503050406030204" pitchFamily="18" charset="0"/>
                            <a:cs typeface="Times New Roman" panose="02020603050405020304" pitchFamily="18" charset="0"/>
                          </a:rPr>
                          <m:t>%</m:t>
                        </m:r>
                      </m:sub>
                    </m:sSub>
                  </m:oMath>
                </a14:m>
                <a:r>
                  <a:rPr lang="en-US" dirty="0">
                    <a:latin typeface="Times New Roman" panose="02020603050405020304" pitchFamily="18" charset="0"/>
                    <a:cs typeface="Times New Roman" panose="02020603050405020304" pitchFamily="18" charset="0"/>
                  </a:rPr>
                  <a:t>. </a:t>
                </a:r>
              </a:p>
              <a:p>
                <a:pPr marL="1165860" lvl="4" indent="-342900" algn="just">
                  <a:buSzPct val="95000"/>
                  <a:buFont typeface="Courier New" panose="02070309020205020404" pitchFamily="49" charset="0"/>
                  <a:buChar char="o"/>
                </a:pPr>
                <a:endParaRPr lang="en-US" dirty="0">
                  <a:latin typeface="Times New Roman" panose="02020603050405020304" pitchFamily="18" charset="0"/>
                  <a:cs typeface="Times New Roman" panose="02020603050405020304" pitchFamily="18" charset="0"/>
                </a:endParaRPr>
              </a:p>
              <a:p>
                <a:pPr lvl="1" algn="just"/>
                <a:r>
                  <a:rPr lang="en-US" sz="2200" b="1" dirty="0">
                    <a:latin typeface="Times New Roman" panose="02020603050405020304" pitchFamily="18" charset="0"/>
                    <a:cs typeface="Times New Roman" panose="02020603050405020304" pitchFamily="18" charset="0"/>
                  </a:rPr>
                  <a:t>Note:</a:t>
                </a:r>
                <a:r>
                  <a:rPr lang="en-US" sz="2200" dirty="0">
                    <a:latin typeface="Times New Roman" panose="02020603050405020304" pitchFamily="18" charset="0"/>
                    <a:cs typeface="Times New Roman" panose="02020603050405020304" pitchFamily="18" charset="0"/>
                  </a:rPr>
                  <a:t> </a:t>
                </a:r>
                <a:r>
                  <a:rPr lang="en-US" sz="2200" dirty="0">
                    <a:solidFill>
                      <a:srgbClr val="073C8B"/>
                    </a:solidFill>
                    <a:latin typeface="Times New Roman" panose="02020603050405020304" pitchFamily="18" charset="0"/>
                    <a:cs typeface="Times New Roman" panose="02020603050405020304" pitchFamily="18" charset="0"/>
                  </a:rPr>
                  <a:t>The median is the </a:t>
                </a:r>
                <a:r>
                  <a:rPr lang="en-US" sz="2200" b="1" dirty="0">
                    <a:solidFill>
                      <a:srgbClr val="073C8B"/>
                    </a:solidFill>
                    <a:latin typeface="Times New Roman" panose="02020603050405020304" pitchFamily="18" charset="0"/>
                    <a:cs typeface="Times New Roman" panose="02020603050405020304" pitchFamily="18" charset="0"/>
                  </a:rPr>
                  <a:t>50</a:t>
                </a:r>
                <a:r>
                  <a:rPr lang="en-US" sz="2200" b="1" baseline="30000" dirty="0">
                    <a:solidFill>
                      <a:srgbClr val="073C8B"/>
                    </a:solidFill>
                    <a:latin typeface="Times New Roman" panose="02020603050405020304" pitchFamily="18" charset="0"/>
                    <a:cs typeface="Times New Roman" panose="02020603050405020304" pitchFamily="18" charset="0"/>
                  </a:rPr>
                  <a:t>th</a:t>
                </a:r>
                <a:r>
                  <a:rPr lang="en-US" sz="2200" dirty="0">
                    <a:solidFill>
                      <a:srgbClr val="073C8B"/>
                    </a:solidFill>
                    <a:latin typeface="Times New Roman" panose="02020603050405020304" pitchFamily="18" charset="0"/>
                    <a:cs typeface="Times New Roman" panose="02020603050405020304" pitchFamily="18" charset="0"/>
                  </a:rPr>
                  <a:t> percentile.</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22358" y="1615439"/>
                <a:ext cx="8425339" cy="4786003"/>
              </a:xfrm>
              <a:blipFill rotWithShape="0">
                <a:blip r:embed="rId2"/>
                <a:stretch>
                  <a:fillRect l="-579" t="-1274" r="-724"/>
                </a:stretch>
              </a:blipFill>
            </p:spPr>
            <p:txBody>
              <a:bodyPr/>
              <a:lstStyle/>
              <a:p>
                <a:r>
                  <a:rPr lang="en-GB">
                    <a:noFill/>
                  </a:rPr>
                  <a:t> </a:t>
                </a:r>
              </a:p>
            </p:txBody>
          </p:sp>
        </mc:Fallback>
      </mc:AlternateContent>
      <p:sp>
        <p:nvSpPr>
          <p:cNvPr id="4" name="Date Placeholder 3"/>
          <p:cNvSpPr>
            <a:spLocks noGrp="1"/>
          </p:cNvSpPr>
          <p:nvPr>
            <p:ph type="dt" sz="half" idx="10"/>
          </p:nvPr>
        </p:nvSpPr>
        <p:spPr/>
        <p:txBody>
          <a:bodyPr/>
          <a:lstStyle/>
          <a:p>
            <a:r>
              <a:rPr lang="en-IN">
                <a:solidFill>
                  <a:srgbClr val="04617B">
                    <a:shade val="90000"/>
                  </a:srgbClr>
                </a:solidFill>
              </a:rPr>
              <a:t>IIITS: IDA - M2021</a:t>
            </a:r>
            <a:endParaRPr lang="en-IN" dirty="0">
              <a:solidFill>
                <a:srgbClr val="04617B">
                  <a:shade val="90000"/>
                </a:srgbClr>
              </a:solidFill>
            </a:endParaRP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35</a:t>
            </a:fld>
            <a:endParaRPr lang="en-IN" dirty="0">
              <a:solidFill>
                <a:srgbClr val="04617B">
                  <a:shade val="90000"/>
                </a:srgbClr>
              </a:solidFill>
            </a:endParaRPr>
          </a:p>
        </p:txBody>
      </p:sp>
    </p:spTree>
    <p:extLst>
      <p:ext uri="{BB962C8B-B14F-4D97-AF65-F5344CB8AC3E}">
        <p14:creationId xmlns:p14="http://schemas.microsoft.com/office/powerpoint/2010/main" val="63240722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4948" y="260648"/>
            <a:ext cx="8425339" cy="1143000"/>
          </a:xfrm>
        </p:spPr>
        <p:txBody>
          <a:bodyPr>
            <a:normAutofit/>
          </a:bodyPr>
          <a:lstStyle/>
          <a:p>
            <a:r>
              <a:rPr lang="en-US" sz="4000" dirty="0">
                <a:solidFill>
                  <a:srgbClr val="A50021"/>
                </a:solidFill>
                <a:latin typeface="Times New Roman" pitchFamily="18" charset="0"/>
                <a:cs typeface="Times New Roman" pitchFamily="18" charset="0"/>
              </a:rPr>
              <a:t>Interquartile Range</a:t>
            </a:r>
            <a:endParaRPr lang="en-IN" sz="4000" dirty="0">
              <a:solidFill>
                <a:srgbClr val="A50021"/>
              </a:solidFill>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60458" y="1684019"/>
                <a:ext cx="8425339" cy="4922521"/>
              </a:xfrm>
            </p:spPr>
            <p:txBody>
              <a:bodyPr>
                <a:normAutofit/>
              </a:bodyPr>
              <a:lstStyle/>
              <a:p>
                <a:pPr marL="274320" lvl="1" indent="-274320" algn="just">
                  <a:buClr>
                    <a:schemeClr val="accent3"/>
                  </a:buClr>
                  <a:buSzPct val="95000"/>
                </a:pPr>
                <a:r>
                  <a:rPr lang="en-IN" b="1" dirty="0">
                    <a:solidFill>
                      <a:schemeClr val="accent1">
                        <a:lumMod val="75000"/>
                      </a:schemeClr>
                    </a:solidFill>
                    <a:latin typeface="Times New Roman" panose="02020603050405020304" pitchFamily="18" charset="0"/>
                    <a:cs typeface="Times New Roman" panose="02020603050405020304" pitchFamily="18" charset="0"/>
                  </a:rPr>
                  <a:t>Quartile</a:t>
                </a:r>
                <a:endParaRPr lang="en-IN" sz="2000" b="1" dirty="0">
                  <a:solidFill>
                    <a:schemeClr val="accent1">
                      <a:lumMod val="75000"/>
                    </a:schemeClr>
                  </a:solidFill>
                  <a:latin typeface="Times New Roman" panose="02020603050405020304" pitchFamily="18" charset="0"/>
                  <a:cs typeface="Times New Roman" panose="02020603050405020304" pitchFamily="18" charset="0"/>
                </a:endParaRPr>
              </a:p>
              <a:p>
                <a:pPr marL="891540" lvl="3" indent="-342900" algn="just">
                  <a:buSzPct val="95000"/>
                </a:pPr>
                <a:r>
                  <a:rPr lang="en-IN" dirty="0">
                    <a:latin typeface="Times New Roman" panose="02020603050405020304" pitchFamily="18" charset="0"/>
                    <a:cs typeface="Times New Roman" panose="02020603050405020304" pitchFamily="18" charset="0"/>
                  </a:rPr>
                  <a:t>The most commonly used percentiles are quartiles. </a:t>
                </a:r>
              </a:p>
              <a:p>
                <a:pPr marL="1440180" lvl="5" indent="-342900" algn="just">
                  <a:buSzPct val="95000"/>
                </a:pPr>
                <a:r>
                  <a:rPr lang="en-IN" sz="1700" dirty="0">
                    <a:latin typeface="Times New Roman" panose="02020603050405020304" pitchFamily="18" charset="0"/>
                    <a:cs typeface="Times New Roman" panose="02020603050405020304" pitchFamily="18" charset="0"/>
                  </a:rPr>
                  <a:t>The first quartile, denoted by </a:t>
                </a:r>
                <a14:m>
                  <m:oMath xmlns:m="http://schemas.openxmlformats.org/officeDocument/2006/math">
                    <m:sSub>
                      <m:sSubPr>
                        <m:ctrlPr>
                          <a:rPr lang="en-IN" sz="1700" b="1" i="1" smtClean="0">
                            <a:solidFill>
                              <a:prstClr val="black"/>
                            </a:solidFill>
                            <a:latin typeface="Cambria Math" panose="02040503050406030204" pitchFamily="18" charset="0"/>
                            <a:cs typeface="Times New Roman" panose="02020603050405020304" pitchFamily="18" charset="0"/>
                          </a:rPr>
                        </m:ctrlPr>
                      </m:sSubPr>
                      <m:e>
                        <m:r>
                          <a:rPr lang="en-IN" sz="1700" b="1" i="0" smtClean="0">
                            <a:solidFill>
                              <a:prstClr val="black"/>
                            </a:solidFill>
                            <a:latin typeface="Cambria Math" panose="02040503050406030204" pitchFamily="18" charset="0"/>
                            <a:cs typeface="Times New Roman" panose="02020603050405020304" pitchFamily="18" charset="0"/>
                          </a:rPr>
                          <m:t>𝐐</m:t>
                        </m:r>
                      </m:e>
                      <m:sub>
                        <m:r>
                          <a:rPr lang="en-IN" sz="1700" b="1" i="0" smtClean="0">
                            <a:solidFill>
                              <a:prstClr val="black"/>
                            </a:solidFill>
                            <a:latin typeface="Cambria Math" panose="02040503050406030204" pitchFamily="18" charset="0"/>
                            <a:cs typeface="Times New Roman" panose="02020603050405020304" pitchFamily="18" charset="0"/>
                          </a:rPr>
                          <m:t>𝟏</m:t>
                        </m:r>
                      </m:sub>
                    </m:sSub>
                  </m:oMath>
                </a14:m>
                <a:r>
                  <a:rPr lang="en-US" sz="1700" dirty="0">
                    <a:latin typeface="Times New Roman" panose="02020603050405020304" pitchFamily="18" charset="0"/>
                    <a:cs typeface="Times New Roman" panose="02020603050405020304" pitchFamily="18" charset="0"/>
                  </a:rPr>
                  <a:t>is the </a:t>
                </a:r>
                <a:r>
                  <a:rPr lang="en-US" sz="1700" b="1" dirty="0">
                    <a:latin typeface="Times New Roman" panose="02020603050405020304" pitchFamily="18" charset="0"/>
                    <a:cs typeface="Times New Roman" panose="02020603050405020304" pitchFamily="18" charset="0"/>
                  </a:rPr>
                  <a:t>25</a:t>
                </a:r>
                <a:r>
                  <a:rPr lang="en-US" sz="1700" b="1" baseline="30000" dirty="0">
                    <a:latin typeface="Times New Roman" panose="02020603050405020304" pitchFamily="18" charset="0"/>
                    <a:cs typeface="Times New Roman" panose="02020603050405020304" pitchFamily="18" charset="0"/>
                  </a:rPr>
                  <a:t>th</a:t>
                </a:r>
                <a:r>
                  <a:rPr lang="en-US" sz="1700" dirty="0">
                    <a:latin typeface="Times New Roman" panose="02020603050405020304" pitchFamily="18" charset="0"/>
                    <a:cs typeface="Times New Roman" panose="02020603050405020304" pitchFamily="18" charset="0"/>
                  </a:rPr>
                  <a:t> percentile. </a:t>
                </a:r>
              </a:p>
              <a:p>
                <a:pPr marL="1440180" lvl="5" indent="-342900" algn="just">
                  <a:buSzPct val="95000"/>
                </a:pPr>
                <a:r>
                  <a:rPr lang="en-US" sz="1700" dirty="0">
                    <a:latin typeface="Times New Roman" panose="02020603050405020304" pitchFamily="18" charset="0"/>
                    <a:cs typeface="Times New Roman" panose="02020603050405020304" pitchFamily="18" charset="0"/>
                  </a:rPr>
                  <a:t>The third quartile, denoted by </a:t>
                </a:r>
                <a14:m>
                  <m:oMath xmlns:m="http://schemas.openxmlformats.org/officeDocument/2006/math">
                    <m:sSub>
                      <m:sSubPr>
                        <m:ctrlPr>
                          <a:rPr lang="en-IN" sz="1700" b="1" i="1">
                            <a:solidFill>
                              <a:prstClr val="black"/>
                            </a:solidFill>
                            <a:latin typeface="Cambria Math" panose="02040503050406030204" pitchFamily="18" charset="0"/>
                            <a:cs typeface="Times New Roman" panose="02020603050405020304" pitchFamily="18" charset="0"/>
                          </a:rPr>
                        </m:ctrlPr>
                      </m:sSubPr>
                      <m:e>
                        <m:r>
                          <a:rPr lang="en-IN" sz="1700" b="1" i="0">
                            <a:solidFill>
                              <a:prstClr val="black"/>
                            </a:solidFill>
                            <a:latin typeface="Cambria Math" panose="02040503050406030204" pitchFamily="18" charset="0"/>
                            <a:cs typeface="Times New Roman" panose="02020603050405020304" pitchFamily="18" charset="0"/>
                          </a:rPr>
                          <m:t>𝐐</m:t>
                        </m:r>
                      </m:e>
                      <m:sub>
                        <m:r>
                          <a:rPr lang="en-IN" sz="1700" b="1" i="0" smtClean="0">
                            <a:solidFill>
                              <a:prstClr val="black"/>
                            </a:solidFill>
                            <a:latin typeface="Cambria Math" panose="02040503050406030204" pitchFamily="18" charset="0"/>
                            <a:cs typeface="Times New Roman" panose="02020603050405020304" pitchFamily="18" charset="0"/>
                          </a:rPr>
                          <m:t>𝟑</m:t>
                        </m:r>
                      </m:sub>
                    </m:sSub>
                  </m:oMath>
                </a14:m>
                <a:r>
                  <a:rPr lang="en-US" sz="1700" dirty="0">
                    <a:latin typeface="Times New Roman" panose="02020603050405020304" pitchFamily="18" charset="0"/>
                    <a:cs typeface="Times New Roman" panose="02020603050405020304" pitchFamily="18" charset="0"/>
                  </a:rPr>
                  <a:t> is the </a:t>
                </a:r>
                <a:r>
                  <a:rPr lang="en-US" sz="1700" b="1" dirty="0">
                    <a:latin typeface="Times New Roman" panose="02020603050405020304" pitchFamily="18" charset="0"/>
                    <a:cs typeface="Times New Roman" panose="02020603050405020304" pitchFamily="18" charset="0"/>
                  </a:rPr>
                  <a:t>75</a:t>
                </a:r>
                <a:r>
                  <a:rPr lang="en-US" sz="1700" b="1" baseline="30000" dirty="0">
                    <a:latin typeface="Times New Roman" panose="02020603050405020304" pitchFamily="18" charset="0"/>
                    <a:cs typeface="Times New Roman" panose="02020603050405020304" pitchFamily="18" charset="0"/>
                  </a:rPr>
                  <a:t>th</a:t>
                </a:r>
                <a:r>
                  <a:rPr lang="en-US" sz="1700" dirty="0">
                    <a:latin typeface="Times New Roman" panose="02020603050405020304" pitchFamily="18" charset="0"/>
                    <a:cs typeface="Times New Roman" panose="02020603050405020304" pitchFamily="18" charset="0"/>
                  </a:rPr>
                  <a:t> percentile</a:t>
                </a:r>
              </a:p>
              <a:p>
                <a:pPr marL="1440180" lvl="5" indent="-342900" algn="just">
                  <a:buSzPct val="95000"/>
                </a:pPr>
                <a:r>
                  <a:rPr lang="en-US" sz="1700" dirty="0">
                    <a:latin typeface="Times New Roman" panose="02020603050405020304" pitchFamily="18" charset="0"/>
                    <a:cs typeface="Times New Roman" panose="02020603050405020304" pitchFamily="18" charset="0"/>
                  </a:rPr>
                  <a:t>The median, </a:t>
                </a:r>
                <a14:m>
                  <m:oMath xmlns:m="http://schemas.openxmlformats.org/officeDocument/2006/math">
                    <m:sSub>
                      <m:sSubPr>
                        <m:ctrlPr>
                          <a:rPr lang="en-IN" sz="1700" b="1" i="1">
                            <a:solidFill>
                              <a:prstClr val="black"/>
                            </a:solidFill>
                            <a:latin typeface="Cambria Math" panose="02040503050406030204" pitchFamily="18" charset="0"/>
                            <a:cs typeface="Times New Roman" panose="02020603050405020304" pitchFamily="18" charset="0"/>
                          </a:rPr>
                        </m:ctrlPr>
                      </m:sSubPr>
                      <m:e>
                        <m:r>
                          <a:rPr lang="en-IN" sz="1700" b="1" i="0">
                            <a:solidFill>
                              <a:prstClr val="black"/>
                            </a:solidFill>
                            <a:latin typeface="Cambria Math" panose="02040503050406030204" pitchFamily="18" charset="0"/>
                            <a:cs typeface="Times New Roman" panose="02020603050405020304" pitchFamily="18" charset="0"/>
                          </a:rPr>
                          <m:t>𝐐</m:t>
                        </m:r>
                      </m:e>
                      <m:sub>
                        <m:r>
                          <a:rPr lang="en-IN" sz="1700" b="1" i="0" smtClean="0">
                            <a:solidFill>
                              <a:prstClr val="black"/>
                            </a:solidFill>
                            <a:latin typeface="Cambria Math" panose="02040503050406030204" pitchFamily="18" charset="0"/>
                            <a:cs typeface="Times New Roman" panose="02020603050405020304" pitchFamily="18" charset="0"/>
                          </a:rPr>
                          <m:t>𝟐</m:t>
                        </m:r>
                      </m:sub>
                    </m:sSub>
                  </m:oMath>
                </a14:m>
                <a:r>
                  <a:rPr lang="en-US" sz="1700" dirty="0">
                    <a:latin typeface="Times New Roman" panose="02020603050405020304" pitchFamily="18" charset="0"/>
                    <a:cs typeface="Times New Roman" panose="02020603050405020304" pitchFamily="18" charset="0"/>
                  </a:rPr>
                  <a:t> is the </a:t>
                </a:r>
                <a:r>
                  <a:rPr lang="en-US" sz="1700" b="1" dirty="0">
                    <a:latin typeface="Times New Roman" panose="02020603050405020304" pitchFamily="18" charset="0"/>
                    <a:cs typeface="Times New Roman" panose="02020603050405020304" pitchFamily="18" charset="0"/>
                  </a:rPr>
                  <a:t>50</a:t>
                </a:r>
                <a:r>
                  <a:rPr lang="en-US" sz="1700" b="1" baseline="30000" dirty="0">
                    <a:latin typeface="Times New Roman" panose="02020603050405020304" pitchFamily="18" charset="0"/>
                    <a:cs typeface="Times New Roman" panose="02020603050405020304" pitchFamily="18" charset="0"/>
                  </a:rPr>
                  <a:t>th</a:t>
                </a:r>
                <a:r>
                  <a:rPr lang="en-US" sz="1700" dirty="0">
                    <a:latin typeface="Times New Roman" panose="02020603050405020304" pitchFamily="18" charset="0"/>
                    <a:cs typeface="Times New Roman" panose="02020603050405020304" pitchFamily="18" charset="0"/>
                  </a:rPr>
                  <a:t> percentile.</a:t>
                </a:r>
              </a:p>
              <a:p>
                <a:pPr marL="342900" lvl="1" indent="-342900" algn="just">
                  <a:buSzPct val="95000"/>
                </a:pPr>
                <a:endParaRPr lang="en-US" sz="2500" dirty="0">
                  <a:latin typeface="Times New Roman" panose="02020603050405020304" pitchFamily="18" charset="0"/>
                  <a:cs typeface="Times New Roman" panose="02020603050405020304" pitchFamily="18" charset="0"/>
                </a:endParaRPr>
              </a:p>
              <a:p>
                <a:pPr marL="342900" lvl="1" indent="-342900" algn="just">
                  <a:buSzPct val="95000"/>
                </a:pPr>
                <a:r>
                  <a:rPr lang="en-US" sz="2000" dirty="0">
                    <a:latin typeface="Times New Roman" panose="02020603050405020304" pitchFamily="18" charset="0"/>
                    <a:cs typeface="Times New Roman" panose="02020603050405020304" pitchFamily="18" charset="0"/>
                  </a:rPr>
                  <a:t>The quartiles including median, give some indication of the center, spread and shape of a distribution. </a:t>
                </a:r>
              </a:p>
              <a:p>
                <a:pPr marL="2171700" lvl="8" indent="-342900" algn="just">
                  <a:buSzPct val="95000"/>
                </a:pPr>
                <a:endParaRPr lang="en-US" sz="1000" dirty="0">
                  <a:latin typeface="Times New Roman" panose="02020603050405020304" pitchFamily="18" charset="0"/>
                  <a:cs typeface="Times New Roman" panose="02020603050405020304" pitchFamily="18" charset="0"/>
                </a:endParaRPr>
              </a:p>
              <a:p>
                <a:pPr marL="342900" lvl="1" indent="-342900" algn="just">
                  <a:buSzPct val="95000"/>
                </a:pPr>
                <a:r>
                  <a:rPr lang="en-US" sz="2000" dirty="0">
                    <a:latin typeface="Times New Roman" panose="02020603050405020304" pitchFamily="18" charset="0"/>
                    <a:cs typeface="Times New Roman" panose="02020603050405020304" pitchFamily="18" charset="0"/>
                  </a:rPr>
                  <a:t>The distance between </a:t>
                </a:r>
                <a14:m>
                  <m:oMath xmlns:m="http://schemas.openxmlformats.org/officeDocument/2006/math">
                    <m:sSub>
                      <m:sSubPr>
                        <m:ctrlPr>
                          <a:rPr lang="en-IN" sz="2000" b="1" i="1">
                            <a:solidFill>
                              <a:prstClr val="black"/>
                            </a:solidFill>
                            <a:latin typeface="Cambria Math" panose="02040503050406030204" pitchFamily="18" charset="0"/>
                            <a:cs typeface="Times New Roman" panose="02020603050405020304" pitchFamily="18" charset="0"/>
                          </a:rPr>
                        </m:ctrlPr>
                      </m:sSubPr>
                      <m:e>
                        <m:r>
                          <a:rPr lang="en-IN" sz="2000" b="1" i="0">
                            <a:solidFill>
                              <a:prstClr val="black"/>
                            </a:solidFill>
                            <a:latin typeface="Cambria Math" panose="02040503050406030204" pitchFamily="18" charset="0"/>
                            <a:cs typeface="Times New Roman" panose="02020603050405020304" pitchFamily="18" charset="0"/>
                          </a:rPr>
                          <m:t>𝐐</m:t>
                        </m:r>
                      </m:e>
                      <m:sub>
                        <m:r>
                          <a:rPr lang="en-IN" sz="2000" b="1" i="0">
                            <a:solidFill>
                              <a:prstClr val="black"/>
                            </a:solidFill>
                            <a:latin typeface="Cambria Math" panose="02040503050406030204" pitchFamily="18" charset="0"/>
                            <a:cs typeface="Times New Roman" panose="02020603050405020304" pitchFamily="18" charset="0"/>
                          </a:rPr>
                          <m:t>𝟏</m:t>
                        </m:r>
                      </m:sub>
                    </m:sSub>
                  </m:oMath>
                </a14:m>
                <a:r>
                  <a:rPr lang="en-US" sz="2000" dirty="0">
                    <a:latin typeface="Times New Roman" panose="02020603050405020304" pitchFamily="18" charset="0"/>
                    <a:cs typeface="Times New Roman" panose="02020603050405020304" pitchFamily="18" charset="0"/>
                  </a:rPr>
                  <a:t> and </a:t>
                </a:r>
                <a14:m>
                  <m:oMath xmlns:m="http://schemas.openxmlformats.org/officeDocument/2006/math">
                    <m:sSub>
                      <m:sSubPr>
                        <m:ctrlPr>
                          <a:rPr lang="en-IN" sz="2000" b="1" i="1">
                            <a:solidFill>
                              <a:prstClr val="black"/>
                            </a:solidFill>
                            <a:latin typeface="Cambria Math" panose="02040503050406030204" pitchFamily="18" charset="0"/>
                            <a:cs typeface="Times New Roman" panose="02020603050405020304" pitchFamily="18" charset="0"/>
                          </a:rPr>
                        </m:ctrlPr>
                      </m:sSubPr>
                      <m:e>
                        <m:r>
                          <a:rPr lang="en-IN" sz="2000" b="1" i="0">
                            <a:solidFill>
                              <a:prstClr val="black"/>
                            </a:solidFill>
                            <a:latin typeface="Cambria Math" panose="02040503050406030204" pitchFamily="18" charset="0"/>
                            <a:cs typeface="Times New Roman" panose="02020603050405020304" pitchFamily="18" charset="0"/>
                          </a:rPr>
                          <m:t>𝐐</m:t>
                        </m:r>
                      </m:e>
                      <m:sub>
                        <m:r>
                          <a:rPr lang="en-IN" sz="2000" b="1" i="0" smtClean="0">
                            <a:solidFill>
                              <a:prstClr val="black"/>
                            </a:solidFill>
                            <a:latin typeface="Cambria Math" panose="02040503050406030204" pitchFamily="18" charset="0"/>
                            <a:cs typeface="Times New Roman" panose="02020603050405020304" pitchFamily="18" charset="0"/>
                          </a:rPr>
                          <m:t>𝟑</m:t>
                        </m:r>
                      </m:sub>
                    </m:sSub>
                  </m:oMath>
                </a14:m>
                <a:r>
                  <a:rPr lang="en-US" sz="2000" dirty="0">
                    <a:latin typeface="Times New Roman" panose="02020603050405020304" pitchFamily="18" charset="0"/>
                    <a:cs typeface="Times New Roman" panose="02020603050405020304" pitchFamily="18" charset="0"/>
                  </a:rPr>
                  <a:t> is a simple measure of spread that gives the range covered by the middle half of the data. This distance is called the interquartile range (</a:t>
                </a:r>
                <a:r>
                  <a:rPr lang="en-US" sz="2000" b="1" dirty="0">
                    <a:latin typeface="Times New Roman" panose="02020603050405020304" pitchFamily="18" charset="0"/>
                    <a:cs typeface="Times New Roman" panose="02020603050405020304" pitchFamily="18" charset="0"/>
                  </a:rPr>
                  <a:t>IQR</a:t>
                </a:r>
                <a:r>
                  <a:rPr lang="en-US" sz="2000" dirty="0">
                    <a:latin typeface="Times New Roman" panose="02020603050405020304" pitchFamily="18" charset="0"/>
                    <a:cs typeface="Times New Roman" panose="02020603050405020304" pitchFamily="18" charset="0"/>
                  </a:rPr>
                  <a:t>)</a:t>
                </a:r>
                <a:r>
                  <a:rPr lang="en-US" sz="2000" b="1"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and is defined as</a:t>
                </a:r>
              </a:p>
              <a:p>
                <a:pPr marL="274320" lvl="2" indent="0" algn="ctr">
                  <a:buClr>
                    <a:schemeClr val="accent3"/>
                  </a:buClr>
                  <a:buSzPct val="95000"/>
                  <a:buNone/>
                </a:pPr>
                <a:r>
                  <a:rPr lang="en-US" sz="2000" b="1" dirty="0">
                    <a:latin typeface="Times New Roman" panose="02020603050405020304" pitchFamily="18" charset="0"/>
                    <a:cs typeface="Times New Roman" panose="02020603050405020304" pitchFamily="18" charset="0"/>
                  </a:rPr>
                  <a:t>IQR = </a:t>
                </a:r>
                <a14:m>
                  <m:oMath xmlns:m="http://schemas.openxmlformats.org/officeDocument/2006/math">
                    <m:sSub>
                      <m:sSubPr>
                        <m:ctrlPr>
                          <a:rPr lang="en-IN" sz="2000" b="1" i="1" smtClean="0">
                            <a:solidFill>
                              <a:prstClr val="black"/>
                            </a:solidFill>
                            <a:latin typeface="Cambria Math" panose="02040503050406030204" pitchFamily="18" charset="0"/>
                            <a:cs typeface="Times New Roman" panose="02020603050405020304" pitchFamily="18" charset="0"/>
                          </a:rPr>
                        </m:ctrlPr>
                      </m:sSubPr>
                      <m:e>
                        <m:r>
                          <a:rPr lang="en-IN" sz="2000" b="1" i="0">
                            <a:solidFill>
                              <a:prstClr val="black"/>
                            </a:solidFill>
                            <a:latin typeface="Cambria Math" panose="02040503050406030204" pitchFamily="18" charset="0"/>
                            <a:cs typeface="Times New Roman" panose="02020603050405020304" pitchFamily="18" charset="0"/>
                          </a:rPr>
                          <m:t>𝐐</m:t>
                        </m:r>
                      </m:e>
                      <m:sub>
                        <m:r>
                          <a:rPr lang="en-IN" sz="2000" b="1" i="0" smtClean="0">
                            <a:solidFill>
                              <a:prstClr val="black"/>
                            </a:solidFill>
                            <a:latin typeface="Cambria Math" panose="02040503050406030204" pitchFamily="18" charset="0"/>
                            <a:cs typeface="Times New Roman" panose="02020603050405020304" pitchFamily="18" charset="0"/>
                          </a:rPr>
                          <m:t>𝟑</m:t>
                        </m:r>
                      </m:sub>
                    </m:sSub>
                  </m:oMath>
                </a14:m>
                <a:r>
                  <a:rPr lang="en-US" sz="2000" b="1" dirty="0">
                    <a:latin typeface="Times New Roman" panose="02020603050405020304" pitchFamily="18" charset="0"/>
                    <a:cs typeface="Times New Roman" panose="02020603050405020304" pitchFamily="18" charset="0"/>
                  </a:rPr>
                  <a:t> - </a:t>
                </a:r>
                <a14:m>
                  <m:oMath xmlns:m="http://schemas.openxmlformats.org/officeDocument/2006/math">
                    <m:sSub>
                      <m:sSubPr>
                        <m:ctrlPr>
                          <a:rPr lang="en-IN" sz="2000" b="1" i="1">
                            <a:solidFill>
                              <a:prstClr val="black"/>
                            </a:solidFill>
                            <a:latin typeface="Cambria Math" panose="02040503050406030204" pitchFamily="18" charset="0"/>
                            <a:cs typeface="Times New Roman" panose="02020603050405020304" pitchFamily="18" charset="0"/>
                          </a:rPr>
                        </m:ctrlPr>
                      </m:sSubPr>
                      <m:e>
                        <m:r>
                          <a:rPr lang="en-IN" sz="2000" b="1" i="0">
                            <a:solidFill>
                              <a:prstClr val="black"/>
                            </a:solidFill>
                            <a:latin typeface="Cambria Math" panose="02040503050406030204" pitchFamily="18" charset="0"/>
                            <a:cs typeface="Times New Roman" panose="02020603050405020304" pitchFamily="18" charset="0"/>
                          </a:rPr>
                          <m:t>𝐐</m:t>
                        </m:r>
                      </m:e>
                      <m:sub>
                        <m:r>
                          <a:rPr lang="en-IN" sz="2000" b="1" i="0">
                            <a:solidFill>
                              <a:prstClr val="black"/>
                            </a:solidFill>
                            <a:latin typeface="Cambria Math" panose="02040503050406030204" pitchFamily="18" charset="0"/>
                            <a:cs typeface="Times New Roman" panose="02020603050405020304" pitchFamily="18" charset="0"/>
                          </a:rPr>
                          <m:t>𝟏</m:t>
                        </m:r>
                      </m:sub>
                    </m:sSub>
                  </m:oMath>
                </a14:m>
                <a:endParaRPr lang="en-US" sz="2000" b="1" dirty="0">
                  <a:latin typeface="Times New Roman" panose="02020603050405020304" pitchFamily="18"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60458" y="1684019"/>
                <a:ext cx="8425339" cy="4922521"/>
              </a:xfrm>
              <a:blipFill rotWithShape="1">
                <a:blip r:embed="rId2"/>
                <a:stretch>
                  <a:fillRect l="-796" t="-990" r="-724"/>
                </a:stretch>
              </a:blipFill>
            </p:spPr>
            <p:txBody>
              <a:bodyPr/>
              <a:lstStyle/>
              <a:p>
                <a:r>
                  <a:rPr lang="en-IN">
                    <a:noFill/>
                  </a:rPr>
                  <a:t> </a:t>
                </a:r>
              </a:p>
            </p:txBody>
          </p:sp>
        </mc:Fallback>
      </mc:AlternateContent>
      <p:sp>
        <p:nvSpPr>
          <p:cNvPr id="4" name="Date Placeholder 3"/>
          <p:cNvSpPr>
            <a:spLocks noGrp="1"/>
          </p:cNvSpPr>
          <p:nvPr>
            <p:ph type="dt" sz="half" idx="10"/>
          </p:nvPr>
        </p:nvSpPr>
        <p:spPr/>
        <p:txBody>
          <a:bodyPr/>
          <a:lstStyle/>
          <a:p>
            <a:r>
              <a:rPr lang="en-IN">
                <a:solidFill>
                  <a:srgbClr val="04617B">
                    <a:shade val="90000"/>
                  </a:srgbClr>
                </a:solidFill>
              </a:rPr>
              <a:t>IIITS: IDA - M2021</a:t>
            </a:r>
            <a:endParaRPr lang="en-IN" dirty="0">
              <a:solidFill>
                <a:srgbClr val="04617B">
                  <a:shade val="90000"/>
                </a:srgbClr>
              </a:solidFill>
            </a:endParaRP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36</a:t>
            </a:fld>
            <a:endParaRPr lang="en-IN" dirty="0">
              <a:solidFill>
                <a:srgbClr val="04617B">
                  <a:shade val="90000"/>
                </a:srgbClr>
              </a:solidFill>
            </a:endParaRPr>
          </a:p>
        </p:txBody>
      </p:sp>
    </p:spTree>
    <p:extLst>
      <p:ext uri="{BB962C8B-B14F-4D97-AF65-F5344CB8AC3E}">
        <p14:creationId xmlns:p14="http://schemas.microsoft.com/office/powerpoint/2010/main" val="259202496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4948" y="260648"/>
            <a:ext cx="8425339" cy="1143000"/>
          </a:xfrm>
        </p:spPr>
        <p:txBody>
          <a:bodyPr>
            <a:normAutofit/>
          </a:bodyPr>
          <a:lstStyle/>
          <a:p>
            <a:r>
              <a:rPr lang="en-US" sz="4000" dirty="0">
                <a:solidFill>
                  <a:srgbClr val="A50021"/>
                </a:solidFill>
                <a:latin typeface="Times New Roman" pitchFamily="18" charset="0"/>
                <a:cs typeface="Times New Roman" pitchFamily="18" charset="0"/>
              </a:rPr>
              <a:t>Application of IQR</a:t>
            </a:r>
            <a:endParaRPr lang="en-IN" sz="4000" dirty="0">
              <a:solidFill>
                <a:srgbClr val="A50021"/>
              </a:solidFill>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68078" y="1935479"/>
                <a:ext cx="8425339" cy="4786003"/>
              </a:xfrm>
            </p:spPr>
            <p:txBody>
              <a:bodyPr>
                <a:normAutofit/>
              </a:bodyPr>
              <a:lstStyle/>
              <a:p>
                <a:pPr marL="274320" lvl="1" indent="-274320" algn="just">
                  <a:buClr>
                    <a:schemeClr val="accent3"/>
                  </a:buClr>
                  <a:buSzPct val="95000"/>
                </a:pPr>
                <a:r>
                  <a:rPr lang="en-IN" b="1" dirty="0">
                    <a:solidFill>
                      <a:schemeClr val="accent1">
                        <a:lumMod val="75000"/>
                      </a:schemeClr>
                    </a:solidFill>
                    <a:latin typeface="Times New Roman" panose="02020603050405020304" pitchFamily="18" charset="0"/>
                    <a:cs typeface="Times New Roman" panose="02020603050405020304" pitchFamily="18" charset="0"/>
                  </a:rPr>
                  <a:t>Outlier detection using five-number summary</a:t>
                </a:r>
              </a:p>
              <a:p>
                <a:pPr marL="2103120" lvl="8" indent="-274320" algn="just">
                  <a:buSzPct val="95000"/>
                </a:pPr>
                <a:endParaRPr lang="en-IN" b="1" dirty="0">
                  <a:solidFill>
                    <a:schemeClr val="accent1">
                      <a:lumMod val="75000"/>
                    </a:schemeClr>
                  </a:solidFill>
                  <a:latin typeface="Times New Roman" panose="02020603050405020304" pitchFamily="18" charset="0"/>
                  <a:cs typeface="Times New Roman" panose="02020603050405020304" pitchFamily="18" charset="0"/>
                </a:endParaRPr>
              </a:p>
              <a:p>
                <a:pPr marL="614363" lvl="1" indent="-342900" algn="just">
                  <a:buClr>
                    <a:schemeClr val="accent3"/>
                  </a:buClr>
                  <a:buSzPct val="95000"/>
                </a:pPr>
                <a:r>
                  <a:rPr lang="en-IN" sz="2000" dirty="0">
                    <a:solidFill>
                      <a:schemeClr val="tx1"/>
                    </a:solidFill>
                    <a:latin typeface="Times New Roman" panose="02020603050405020304" pitchFamily="18" charset="0"/>
                    <a:cs typeface="Times New Roman" panose="02020603050405020304" pitchFamily="18" charset="0"/>
                  </a:rPr>
                  <a:t>A common rule of the thumb for identifying suspected outliers is to single out values falling at least </a:t>
                </a:r>
                <a:r>
                  <a:rPr lang="en-IN" sz="2000" b="1" dirty="0">
                    <a:solidFill>
                      <a:schemeClr val="tx1"/>
                    </a:solidFill>
                    <a:latin typeface="Times New Roman" panose="02020603050405020304" pitchFamily="18" charset="0"/>
                    <a:cs typeface="Times New Roman" panose="02020603050405020304" pitchFamily="18" charset="0"/>
                  </a:rPr>
                  <a:t>1.5 × IQR </a:t>
                </a:r>
                <a:r>
                  <a:rPr lang="en-IN" sz="2000" dirty="0">
                    <a:solidFill>
                      <a:schemeClr val="tx1"/>
                    </a:solidFill>
                    <a:latin typeface="Times New Roman" panose="02020603050405020304" pitchFamily="18" charset="0"/>
                    <a:cs typeface="Times New Roman" panose="02020603050405020304" pitchFamily="18" charset="0"/>
                  </a:rPr>
                  <a:t>above </a:t>
                </a:r>
                <a14:m>
                  <m:oMath xmlns:m="http://schemas.openxmlformats.org/officeDocument/2006/math">
                    <m:sSub>
                      <m:sSubPr>
                        <m:ctrlPr>
                          <a:rPr lang="en-IN" sz="2000" b="1" i="1">
                            <a:solidFill>
                              <a:schemeClr val="tx1"/>
                            </a:solidFill>
                            <a:latin typeface="Cambria Math" panose="02040503050406030204" pitchFamily="18" charset="0"/>
                            <a:cs typeface="Times New Roman" panose="02020603050405020304" pitchFamily="18" charset="0"/>
                          </a:rPr>
                        </m:ctrlPr>
                      </m:sSubPr>
                      <m:e>
                        <m:r>
                          <a:rPr lang="en-IN" sz="2000" b="1" i="0">
                            <a:solidFill>
                              <a:schemeClr val="tx1"/>
                            </a:solidFill>
                            <a:latin typeface="Cambria Math" panose="02040503050406030204" pitchFamily="18" charset="0"/>
                            <a:cs typeface="Times New Roman" panose="02020603050405020304" pitchFamily="18" charset="0"/>
                          </a:rPr>
                          <m:t>𝐐</m:t>
                        </m:r>
                      </m:e>
                      <m:sub>
                        <m:r>
                          <a:rPr lang="en-IN" sz="2000" b="1" i="0">
                            <a:solidFill>
                              <a:schemeClr val="tx1"/>
                            </a:solidFill>
                            <a:latin typeface="Cambria Math" panose="02040503050406030204" pitchFamily="18" charset="0"/>
                            <a:cs typeface="Times New Roman" panose="02020603050405020304" pitchFamily="18" charset="0"/>
                          </a:rPr>
                          <m:t>𝟑</m:t>
                        </m:r>
                      </m:sub>
                    </m:sSub>
                  </m:oMath>
                </a14:m>
                <a:r>
                  <a:rPr lang="en-IN" sz="2000" dirty="0">
                    <a:solidFill>
                      <a:schemeClr val="tx1"/>
                    </a:solidFill>
                    <a:latin typeface="Times New Roman" panose="02020603050405020304" pitchFamily="18" charset="0"/>
                    <a:cs typeface="Times New Roman" panose="02020603050405020304" pitchFamily="18" charset="0"/>
                  </a:rPr>
                  <a:t> and below </a:t>
                </a:r>
                <a14:m>
                  <m:oMath xmlns:m="http://schemas.openxmlformats.org/officeDocument/2006/math">
                    <m:sSub>
                      <m:sSubPr>
                        <m:ctrlPr>
                          <a:rPr lang="en-IN" sz="2000" b="1" i="1">
                            <a:solidFill>
                              <a:prstClr val="black"/>
                            </a:solidFill>
                            <a:latin typeface="Cambria Math" panose="02040503050406030204" pitchFamily="18" charset="0"/>
                            <a:cs typeface="Times New Roman" panose="02020603050405020304" pitchFamily="18" charset="0"/>
                          </a:rPr>
                        </m:ctrlPr>
                      </m:sSubPr>
                      <m:e>
                        <m:r>
                          <a:rPr lang="en-IN" sz="2000" b="1" i="0">
                            <a:solidFill>
                              <a:prstClr val="black"/>
                            </a:solidFill>
                            <a:latin typeface="Cambria Math" panose="02040503050406030204" pitchFamily="18" charset="0"/>
                            <a:cs typeface="Times New Roman" panose="02020603050405020304" pitchFamily="18" charset="0"/>
                          </a:rPr>
                          <m:t>𝐐</m:t>
                        </m:r>
                      </m:e>
                      <m:sub>
                        <m:r>
                          <a:rPr lang="en-IN" sz="2000" b="1" i="0">
                            <a:solidFill>
                              <a:prstClr val="black"/>
                            </a:solidFill>
                            <a:latin typeface="Cambria Math" panose="02040503050406030204" pitchFamily="18" charset="0"/>
                            <a:cs typeface="Times New Roman" panose="02020603050405020304" pitchFamily="18" charset="0"/>
                          </a:rPr>
                          <m:t>𝟏</m:t>
                        </m:r>
                      </m:sub>
                    </m:sSub>
                  </m:oMath>
                </a14:m>
                <a:r>
                  <a:rPr lang="en-IN" sz="2000" dirty="0">
                    <a:solidFill>
                      <a:schemeClr val="tx1"/>
                    </a:solidFill>
                    <a:latin typeface="Times New Roman" panose="02020603050405020304" pitchFamily="18" charset="0"/>
                    <a:cs typeface="Times New Roman" panose="02020603050405020304" pitchFamily="18" charset="0"/>
                  </a:rPr>
                  <a:t>. </a:t>
                </a:r>
              </a:p>
              <a:p>
                <a:pPr marL="2443163" lvl="8" indent="-342900" algn="just">
                  <a:buSzPct val="95000"/>
                </a:pPr>
                <a:endParaRPr lang="en-IN" sz="1000" dirty="0">
                  <a:solidFill>
                    <a:schemeClr val="tx1"/>
                  </a:solidFill>
                  <a:latin typeface="Times New Roman" panose="02020603050405020304" pitchFamily="18" charset="0"/>
                  <a:cs typeface="Times New Roman" panose="02020603050405020304" pitchFamily="18" charset="0"/>
                </a:endParaRPr>
              </a:p>
              <a:p>
                <a:pPr marL="614363" lvl="1" indent="-342900" algn="just">
                  <a:buClr>
                    <a:schemeClr val="accent3"/>
                  </a:buClr>
                  <a:buSzPct val="95000"/>
                </a:pPr>
                <a:r>
                  <a:rPr lang="en-IN" sz="2000" dirty="0">
                    <a:solidFill>
                      <a:schemeClr val="tx1"/>
                    </a:solidFill>
                    <a:latin typeface="Times New Roman" panose="02020603050405020304" pitchFamily="18" charset="0"/>
                    <a:cs typeface="Times New Roman" panose="02020603050405020304" pitchFamily="18" charset="0"/>
                  </a:rPr>
                  <a:t>In other words, extreme observations occurring within </a:t>
                </a:r>
                <a:r>
                  <a:rPr lang="en-IN" sz="2000" b="1" dirty="0">
                    <a:solidFill>
                      <a:schemeClr val="tx1"/>
                    </a:solidFill>
                    <a:latin typeface="Times New Roman" panose="02020603050405020304" pitchFamily="18" charset="0"/>
                    <a:cs typeface="Times New Roman" panose="02020603050405020304" pitchFamily="18" charset="0"/>
                  </a:rPr>
                  <a:t>1.5 </a:t>
                </a:r>
                <a:r>
                  <a:rPr lang="en-IN" sz="2000" b="1" dirty="0">
                    <a:latin typeface="Times New Roman" panose="02020603050405020304" pitchFamily="18" charset="0"/>
                    <a:cs typeface="Times New Roman" panose="02020603050405020304" pitchFamily="18" charset="0"/>
                  </a:rPr>
                  <a:t>× </a:t>
                </a:r>
                <a:r>
                  <a:rPr lang="en-IN" sz="2000" b="1" dirty="0">
                    <a:solidFill>
                      <a:schemeClr val="tx1"/>
                    </a:solidFill>
                    <a:latin typeface="Times New Roman" panose="02020603050405020304" pitchFamily="18" charset="0"/>
                    <a:cs typeface="Times New Roman" panose="02020603050405020304" pitchFamily="18" charset="0"/>
                  </a:rPr>
                  <a:t>IQR </a:t>
                </a:r>
                <a:r>
                  <a:rPr lang="en-IN" sz="2000" dirty="0">
                    <a:solidFill>
                      <a:schemeClr val="tx1"/>
                    </a:solidFill>
                    <a:latin typeface="Times New Roman" panose="02020603050405020304" pitchFamily="18" charset="0"/>
                    <a:cs typeface="Times New Roman" panose="02020603050405020304" pitchFamily="18" charset="0"/>
                  </a:rPr>
                  <a:t>of the quartiles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68078" y="1935479"/>
                <a:ext cx="8425339" cy="4786003"/>
              </a:xfrm>
              <a:blipFill rotWithShape="1">
                <a:blip r:embed="rId2"/>
                <a:stretch>
                  <a:fillRect l="-796" t="-891" r="-724"/>
                </a:stretch>
              </a:blipFill>
            </p:spPr>
            <p:txBody>
              <a:bodyPr/>
              <a:lstStyle/>
              <a:p>
                <a:r>
                  <a:rPr lang="en-IN">
                    <a:noFill/>
                  </a:rPr>
                  <a:t> </a:t>
                </a:r>
              </a:p>
            </p:txBody>
          </p:sp>
        </mc:Fallback>
      </mc:AlternateContent>
      <p:sp>
        <p:nvSpPr>
          <p:cNvPr id="4" name="Date Placeholder 3"/>
          <p:cNvSpPr>
            <a:spLocks noGrp="1"/>
          </p:cNvSpPr>
          <p:nvPr>
            <p:ph type="dt" sz="half" idx="10"/>
          </p:nvPr>
        </p:nvSpPr>
        <p:spPr/>
        <p:txBody>
          <a:bodyPr/>
          <a:lstStyle/>
          <a:p>
            <a:r>
              <a:rPr lang="en-IN">
                <a:solidFill>
                  <a:srgbClr val="04617B">
                    <a:shade val="90000"/>
                  </a:srgbClr>
                </a:solidFill>
              </a:rPr>
              <a:t>IIITS: IDA - M2021</a:t>
            </a:r>
            <a:endParaRPr lang="en-IN" dirty="0">
              <a:solidFill>
                <a:srgbClr val="04617B">
                  <a:shade val="90000"/>
                </a:srgbClr>
              </a:solidFill>
            </a:endParaRP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37</a:t>
            </a:fld>
            <a:endParaRPr lang="en-IN" dirty="0">
              <a:solidFill>
                <a:srgbClr val="04617B">
                  <a:shade val="90000"/>
                </a:srgbClr>
              </a:solidFill>
            </a:endParaRPr>
          </a:p>
        </p:txBody>
      </p:sp>
    </p:spTree>
    <p:extLst>
      <p:ext uri="{BB962C8B-B14F-4D97-AF65-F5344CB8AC3E}">
        <p14:creationId xmlns:p14="http://schemas.microsoft.com/office/powerpoint/2010/main" val="27298222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4948" y="260648"/>
            <a:ext cx="8425339" cy="1143000"/>
          </a:xfrm>
        </p:spPr>
        <p:txBody>
          <a:bodyPr>
            <a:normAutofit/>
          </a:bodyPr>
          <a:lstStyle/>
          <a:p>
            <a:r>
              <a:rPr lang="en-US" sz="4000" dirty="0">
                <a:solidFill>
                  <a:srgbClr val="A50021"/>
                </a:solidFill>
                <a:latin typeface="Times New Roman" pitchFamily="18" charset="0"/>
                <a:cs typeface="Times New Roman" pitchFamily="18" charset="0"/>
              </a:rPr>
              <a:t>Application of IQR </a:t>
            </a:r>
            <a:endParaRPr lang="en-IN" sz="4000" dirty="0">
              <a:solidFill>
                <a:srgbClr val="A50021"/>
              </a:solidFill>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68078" y="1935479"/>
                <a:ext cx="8425339" cy="4786003"/>
              </a:xfrm>
            </p:spPr>
            <p:txBody>
              <a:bodyPr>
                <a:normAutofit lnSpcReduction="10000"/>
              </a:bodyPr>
              <a:lstStyle/>
              <a:p>
                <a:pPr marL="274320" lvl="1" indent="-274320" algn="just">
                  <a:buClr>
                    <a:schemeClr val="accent3"/>
                  </a:buClr>
                  <a:buSzPct val="95000"/>
                </a:pPr>
                <a:r>
                  <a:rPr lang="en-IN" b="1" dirty="0">
                    <a:solidFill>
                      <a:schemeClr val="accent1">
                        <a:lumMod val="75000"/>
                      </a:schemeClr>
                    </a:solidFill>
                    <a:latin typeface="Times New Roman" panose="02020603050405020304" pitchFamily="18" charset="0"/>
                    <a:cs typeface="Times New Roman" panose="02020603050405020304" pitchFamily="18" charset="0"/>
                  </a:rPr>
                  <a:t>Five Number Summary</a:t>
                </a:r>
              </a:p>
              <a:p>
                <a:pPr marL="891540" lvl="3" indent="-342900" algn="just">
                  <a:buSzPct val="95000"/>
                </a:pPr>
                <a:r>
                  <a:rPr lang="en-IN" sz="1900" dirty="0">
                    <a:latin typeface="Times New Roman" panose="02020603050405020304" pitchFamily="18" charset="0"/>
                    <a:cs typeface="Times New Roman" panose="02020603050405020304" pitchFamily="18" charset="0"/>
                  </a:rPr>
                  <a:t>Since, </a:t>
                </a:r>
                <a14:m>
                  <m:oMath xmlns:m="http://schemas.openxmlformats.org/officeDocument/2006/math">
                    <m:sSub>
                      <m:sSubPr>
                        <m:ctrlPr>
                          <a:rPr lang="en-IN" sz="1900" b="1" i="1">
                            <a:solidFill>
                              <a:prstClr val="black"/>
                            </a:solidFill>
                            <a:latin typeface="Cambria Math" panose="02040503050406030204" pitchFamily="18" charset="0"/>
                            <a:cs typeface="Times New Roman" panose="02020603050405020304" pitchFamily="18" charset="0"/>
                          </a:rPr>
                        </m:ctrlPr>
                      </m:sSubPr>
                      <m:e>
                        <m:r>
                          <a:rPr lang="en-IN" sz="1900" b="1" i="0">
                            <a:solidFill>
                              <a:prstClr val="black"/>
                            </a:solidFill>
                            <a:latin typeface="Cambria Math" panose="02040503050406030204" pitchFamily="18" charset="0"/>
                            <a:cs typeface="Times New Roman" panose="02020603050405020304" pitchFamily="18" charset="0"/>
                          </a:rPr>
                          <m:t>𝐐</m:t>
                        </m:r>
                      </m:e>
                      <m:sub>
                        <m:r>
                          <a:rPr lang="en-IN" sz="1900" b="1" i="0" smtClean="0">
                            <a:solidFill>
                              <a:prstClr val="black"/>
                            </a:solidFill>
                            <a:latin typeface="Cambria Math" panose="02040503050406030204" pitchFamily="18" charset="0"/>
                            <a:cs typeface="Times New Roman" panose="02020603050405020304" pitchFamily="18" charset="0"/>
                          </a:rPr>
                          <m:t>𝟏</m:t>
                        </m:r>
                      </m:sub>
                    </m:sSub>
                  </m:oMath>
                </a14:m>
                <a:r>
                  <a:rPr lang="en-IN" sz="1900" b="1"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IN" sz="1900" b="1" i="1">
                            <a:solidFill>
                              <a:prstClr val="black"/>
                            </a:solidFill>
                            <a:latin typeface="Cambria Math" panose="02040503050406030204" pitchFamily="18" charset="0"/>
                            <a:cs typeface="Times New Roman" panose="02020603050405020304" pitchFamily="18" charset="0"/>
                          </a:rPr>
                        </m:ctrlPr>
                      </m:sSubPr>
                      <m:e>
                        <m:r>
                          <a:rPr lang="en-IN" sz="1900" b="1" i="0">
                            <a:solidFill>
                              <a:prstClr val="black"/>
                            </a:solidFill>
                            <a:latin typeface="Cambria Math" panose="02040503050406030204" pitchFamily="18" charset="0"/>
                            <a:cs typeface="Times New Roman" panose="02020603050405020304" pitchFamily="18" charset="0"/>
                          </a:rPr>
                          <m:t>𝐐</m:t>
                        </m:r>
                      </m:e>
                      <m:sub>
                        <m:r>
                          <a:rPr lang="en-IN" sz="1900" b="1" i="0" smtClean="0">
                            <a:solidFill>
                              <a:prstClr val="black"/>
                            </a:solidFill>
                            <a:latin typeface="Cambria Math" panose="02040503050406030204" pitchFamily="18" charset="0"/>
                            <a:cs typeface="Times New Roman" panose="02020603050405020304" pitchFamily="18" charset="0"/>
                          </a:rPr>
                          <m:t>𝟐</m:t>
                        </m:r>
                      </m:sub>
                    </m:sSub>
                  </m:oMath>
                </a14:m>
                <a:r>
                  <a:rPr lang="en-IN" sz="1900" dirty="0">
                    <a:latin typeface="Times New Roman" panose="02020603050405020304" pitchFamily="18" charset="0"/>
                    <a:cs typeface="Times New Roman" panose="02020603050405020304" pitchFamily="18" charset="0"/>
                  </a:rPr>
                  <a:t> and </a:t>
                </a:r>
                <a14:m>
                  <m:oMath xmlns:m="http://schemas.openxmlformats.org/officeDocument/2006/math">
                    <m:sSub>
                      <m:sSubPr>
                        <m:ctrlPr>
                          <a:rPr lang="en-IN" sz="1900" b="1" i="1">
                            <a:solidFill>
                              <a:prstClr val="black"/>
                            </a:solidFill>
                            <a:latin typeface="Cambria Math" panose="02040503050406030204" pitchFamily="18" charset="0"/>
                            <a:cs typeface="Times New Roman" panose="02020603050405020304" pitchFamily="18" charset="0"/>
                          </a:rPr>
                        </m:ctrlPr>
                      </m:sSubPr>
                      <m:e>
                        <m:r>
                          <a:rPr lang="en-IN" sz="1900" b="1" i="0">
                            <a:solidFill>
                              <a:prstClr val="black"/>
                            </a:solidFill>
                            <a:latin typeface="Cambria Math" panose="02040503050406030204" pitchFamily="18" charset="0"/>
                            <a:cs typeface="Times New Roman" panose="02020603050405020304" pitchFamily="18" charset="0"/>
                          </a:rPr>
                          <m:t>𝐐</m:t>
                        </m:r>
                      </m:e>
                      <m:sub>
                        <m:r>
                          <a:rPr lang="en-IN" sz="1900" b="1" i="0">
                            <a:solidFill>
                              <a:prstClr val="black"/>
                            </a:solidFill>
                            <a:latin typeface="Cambria Math" panose="02040503050406030204" pitchFamily="18" charset="0"/>
                            <a:cs typeface="Times New Roman" panose="02020603050405020304" pitchFamily="18" charset="0"/>
                          </a:rPr>
                          <m:t>𝟑</m:t>
                        </m:r>
                      </m:sub>
                    </m:sSub>
                  </m:oMath>
                </a14:m>
                <a:r>
                  <a:rPr lang="en-IN" sz="1900" dirty="0">
                    <a:latin typeface="Times New Roman" panose="02020603050405020304" pitchFamily="18" charset="0"/>
                    <a:cs typeface="Times New Roman" panose="02020603050405020304" pitchFamily="18" charset="0"/>
                  </a:rPr>
                  <a:t> together contain no information about the endpoints of the data, a </a:t>
                </a:r>
                <a:r>
                  <a:rPr lang="en-IN" sz="1900" dirty="0">
                    <a:solidFill>
                      <a:srgbClr val="FF0000"/>
                    </a:solidFill>
                    <a:latin typeface="Times New Roman" panose="02020603050405020304" pitchFamily="18" charset="0"/>
                    <a:cs typeface="Times New Roman" panose="02020603050405020304" pitchFamily="18" charset="0"/>
                  </a:rPr>
                  <a:t>complete</a:t>
                </a:r>
                <a:r>
                  <a:rPr lang="en-IN" sz="1900" dirty="0">
                    <a:latin typeface="Times New Roman" panose="02020603050405020304" pitchFamily="18" charset="0"/>
                    <a:cs typeface="Times New Roman" panose="02020603050405020304" pitchFamily="18" charset="0"/>
                  </a:rPr>
                  <a:t> summary of the shape of a distribution can be obtained by providing the lowest and highest data value as well.</a:t>
                </a:r>
                <a:r>
                  <a:rPr lang="en-US" sz="1900" b="1" dirty="0">
                    <a:latin typeface="Times New Roman" panose="02020603050405020304" pitchFamily="18" charset="0"/>
                    <a:cs typeface="Times New Roman" panose="02020603050405020304" pitchFamily="18" charset="0"/>
                  </a:rPr>
                  <a:t> </a:t>
                </a:r>
                <a:r>
                  <a:rPr lang="en-US" sz="1900" dirty="0">
                    <a:latin typeface="Times New Roman" panose="02020603050405020304" pitchFamily="18" charset="0"/>
                    <a:cs typeface="Times New Roman" panose="02020603050405020304" pitchFamily="18" charset="0"/>
                  </a:rPr>
                  <a:t>This is known as the five-number summary</a:t>
                </a:r>
              </a:p>
              <a:p>
                <a:pPr marL="891540" lvl="3" indent="-342900" algn="just">
                  <a:buSzPct val="95000"/>
                </a:pPr>
                <a:r>
                  <a:rPr lang="en-US" sz="1900" dirty="0">
                    <a:latin typeface="Times New Roman" panose="02020603050405020304" pitchFamily="18" charset="0"/>
                    <a:cs typeface="Times New Roman" panose="02020603050405020304" pitchFamily="18" charset="0"/>
                  </a:rPr>
                  <a:t>The five-number summary of a distribution consists of :</a:t>
                </a:r>
              </a:p>
              <a:p>
                <a:pPr marL="1440180" lvl="5" indent="-342900" algn="just">
                  <a:buSzPct val="95000"/>
                </a:pPr>
                <a:r>
                  <a:rPr lang="en-US" sz="1700" dirty="0">
                    <a:latin typeface="Times New Roman" panose="02020603050405020304" pitchFamily="18" charset="0"/>
                    <a:cs typeface="Times New Roman" panose="02020603050405020304" pitchFamily="18" charset="0"/>
                  </a:rPr>
                  <a:t>The Median </a:t>
                </a:r>
                <a14:m>
                  <m:oMath xmlns:m="http://schemas.openxmlformats.org/officeDocument/2006/math">
                    <m:sSub>
                      <m:sSubPr>
                        <m:ctrlPr>
                          <a:rPr lang="en-IN" sz="1600" b="1" i="1">
                            <a:solidFill>
                              <a:prstClr val="black"/>
                            </a:solidFill>
                            <a:latin typeface="Cambria Math" panose="02040503050406030204" pitchFamily="18" charset="0"/>
                            <a:cs typeface="Times New Roman" panose="02020603050405020304" pitchFamily="18" charset="0"/>
                          </a:rPr>
                        </m:ctrlPr>
                      </m:sSubPr>
                      <m:e>
                        <m:r>
                          <a:rPr lang="en-IN" sz="1600" b="1" i="0">
                            <a:solidFill>
                              <a:prstClr val="black"/>
                            </a:solidFill>
                            <a:latin typeface="Cambria Math" panose="02040503050406030204" pitchFamily="18" charset="0"/>
                            <a:cs typeface="Times New Roman" panose="02020603050405020304" pitchFamily="18" charset="0"/>
                          </a:rPr>
                          <m:t>𝐐</m:t>
                        </m:r>
                      </m:e>
                      <m:sub>
                        <m:r>
                          <a:rPr lang="en-IN" sz="1600" b="1" i="0">
                            <a:solidFill>
                              <a:prstClr val="black"/>
                            </a:solidFill>
                            <a:latin typeface="Cambria Math" panose="02040503050406030204" pitchFamily="18" charset="0"/>
                            <a:cs typeface="Times New Roman" panose="02020603050405020304" pitchFamily="18" charset="0"/>
                          </a:rPr>
                          <m:t>𝟐</m:t>
                        </m:r>
                      </m:sub>
                    </m:sSub>
                  </m:oMath>
                </a14:m>
                <a:endParaRPr lang="en-US" sz="1700" dirty="0">
                  <a:latin typeface="Times New Roman" panose="02020603050405020304" pitchFamily="18" charset="0"/>
                  <a:cs typeface="Times New Roman" panose="02020603050405020304" pitchFamily="18" charset="0"/>
                </a:endParaRPr>
              </a:p>
              <a:p>
                <a:pPr marL="1440180" lvl="5" indent="-342900" algn="just">
                  <a:buSzPct val="95000"/>
                </a:pPr>
                <a:r>
                  <a:rPr lang="en-US" sz="1700" dirty="0">
                    <a:latin typeface="Times New Roman" panose="02020603050405020304" pitchFamily="18" charset="0"/>
                    <a:cs typeface="Times New Roman" panose="02020603050405020304" pitchFamily="18" charset="0"/>
                  </a:rPr>
                  <a:t>The first quartile </a:t>
                </a:r>
                <a14:m>
                  <m:oMath xmlns:m="http://schemas.openxmlformats.org/officeDocument/2006/math">
                    <m:sSub>
                      <m:sSubPr>
                        <m:ctrlPr>
                          <a:rPr lang="en-IN" sz="1600" b="1" i="1">
                            <a:solidFill>
                              <a:prstClr val="black"/>
                            </a:solidFill>
                            <a:latin typeface="Cambria Math" panose="02040503050406030204" pitchFamily="18" charset="0"/>
                            <a:cs typeface="Times New Roman" panose="02020603050405020304" pitchFamily="18" charset="0"/>
                          </a:rPr>
                        </m:ctrlPr>
                      </m:sSubPr>
                      <m:e>
                        <m:r>
                          <a:rPr lang="en-IN" sz="1600" b="1" i="0">
                            <a:solidFill>
                              <a:prstClr val="black"/>
                            </a:solidFill>
                            <a:latin typeface="Cambria Math" panose="02040503050406030204" pitchFamily="18" charset="0"/>
                            <a:cs typeface="Times New Roman" panose="02020603050405020304" pitchFamily="18" charset="0"/>
                          </a:rPr>
                          <m:t>𝐐</m:t>
                        </m:r>
                      </m:e>
                      <m:sub>
                        <m:r>
                          <a:rPr lang="en-IN" sz="1600" b="1" i="0">
                            <a:solidFill>
                              <a:prstClr val="black"/>
                            </a:solidFill>
                            <a:latin typeface="Cambria Math" panose="02040503050406030204" pitchFamily="18" charset="0"/>
                            <a:cs typeface="Times New Roman" panose="02020603050405020304" pitchFamily="18" charset="0"/>
                          </a:rPr>
                          <m:t>𝟏</m:t>
                        </m:r>
                      </m:sub>
                    </m:sSub>
                  </m:oMath>
                </a14:m>
                <a:endParaRPr lang="en-IN" sz="1700" dirty="0">
                  <a:latin typeface="Times New Roman" panose="02020603050405020304" pitchFamily="18" charset="0"/>
                  <a:cs typeface="Times New Roman" panose="02020603050405020304" pitchFamily="18" charset="0"/>
                </a:endParaRPr>
              </a:p>
              <a:p>
                <a:pPr marL="1440180" lvl="5" indent="-342900" algn="just">
                  <a:buSzPct val="95000"/>
                </a:pPr>
                <a:r>
                  <a:rPr lang="en-IN" sz="1700" dirty="0">
                    <a:latin typeface="Times New Roman" panose="02020603050405020304" pitchFamily="18" charset="0"/>
                    <a:cs typeface="Times New Roman" panose="02020603050405020304" pitchFamily="18" charset="0"/>
                  </a:rPr>
                  <a:t>The third quartile </a:t>
                </a:r>
                <a14:m>
                  <m:oMath xmlns:m="http://schemas.openxmlformats.org/officeDocument/2006/math">
                    <m:sSub>
                      <m:sSubPr>
                        <m:ctrlPr>
                          <a:rPr lang="en-IN" sz="1600" b="1" i="1">
                            <a:solidFill>
                              <a:prstClr val="black"/>
                            </a:solidFill>
                            <a:latin typeface="Cambria Math" panose="02040503050406030204" pitchFamily="18" charset="0"/>
                            <a:cs typeface="Times New Roman" panose="02020603050405020304" pitchFamily="18" charset="0"/>
                          </a:rPr>
                        </m:ctrlPr>
                      </m:sSubPr>
                      <m:e>
                        <m:r>
                          <a:rPr lang="en-IN" sz="1600" b="1" i="0">
                            <a:solidFill>
                              <a:prstClr val="black"/>
                            </a:solidFill>
                            <a:latin typeface="Cambria Math" panose="02040503050406030204" pitchFamily="18" charset="0"/>
                            <a:cs typeface="Times New Roman" panose="02020603050405020304" pitchFamily="18" charset="0"/>
                          </a:rPr>
                          <m:t>𝐐</m:t>
                        </m:r>
                      </m:e>
                      <m:sub>
                        <m:r>
                          <a:rPr lang="en-IN" sz="1600" b="1" i="0">
                            <a:solidFill>
                              <a:prstClr val="black"/>
                            </a:solidFill>
                            <a:latin typeface="Cambria Math" panose="02040503050406030204" pitchFamily="18" charset="0"/>
                            <a:cs typeface="Times New Roman" panose="02020603050405020304" pitchFamily="18" charset="0"/>
                          </a:rPr>
                          <m:t>𝟑</m:t>
                        </m:r>
                      </m:sub>
                    </m:sSub>
                  </m:oMath>
                </a14:m>
                <a:endParaRPr lang="en-IN" sz="1700" dirty="0">
                  <a:latin typeface="Times New Roman" panose="02020603050405020304" pitchFamily="18" charset="0"/>
                  <a:cs typeface="Times New Roman" panose="02020603050405020304" pitchFamily="18" charset="0"/>
                </a:endParaRPr>
              </a:p>
              <a:p>
                <a:pPr marL="1440180" lvl="5" indent="-342900" algn="just">
                  <a:buSzPct val="95000"/>
                </a:pPr>
                <a:r>
                  <a:rPr lang="en-IN" sz="1700" dirty="0">
                    <a:latin typeface="Times New Roman" panose="02020603050405020304" pitchFamily="18" charset="0"/>
                    <a:cs typeface="Times New Roman" panose="02020603050405020304" pitchFamily="18" charset="0"/>
                  </a:rPr>
                  <a:t>The smallest observation</a:t>
                </a:r>
              </a:p>
              <a:p>
                <a:pPr marL="1440180" lvl="5" indent="-342900" algn="just">
                  <a:buSzPct val="95000"/>
                </a:pPr>
                <a:r>
                  <a:rPr lang="en-IN" sz="1700" dirty="0">
                    <a:latin typeface="Times New Roman" panose="02020603050405020304" pitchFamily="18" charset="0"/>
                    <a:cs typeface="Times New Roman" panose="02020603050405020304" pitchFamily="18" charset="0"/>
                  </a:rPr>
                  <a:t>The largest observation</a:t>
                </a:r>
              </a:p>
              <a:p>
                <a:pPr marL="548640" lvl="3" indent="0" algn="just">
                  <a:buSzPct val="95000"/>
                  <a:buNone/>
                </a:pPr>
                <a:r>
                  <a:rPr lang="en-IN" sz="1900" dirty="0">
                    <a:latin typeface="Times New Roman" panose="02020603050405020304" pitchFamily="18" charset="0"/>
                    <a:cs typeface="Times New Roman" panose="02020603050405020304" pitchFamily="18" charset="0"/>
                  </a:rPr>
                  <a:t>These are, when written in order gives the </a:t>
                </a:r>
                <a:r>
                  <a:rPr lang="en-IN" sz="1900" b="1" dirty="0">
                    <a:solidFill>
                      <a:srgbClr val="A50021"/>
                    </a:solidFill>
                    <a:latin typeface="Times New Roman" panose="02020603050405020304" pitchFamily="18" charset="0"/>
                    <a:cs typeface="Times New Roman" panose="02020603050405020304" pitchFamily="18" charset="0"/>
                  </a:rPr>
                  <a:t>five-number summary</a:t>
                </a:r>
                <a:r>
                  <a:rPr lang="en-IN" sz="1900" dirty="0">
                    <a:latin typeface="Times New Roman" panose="02020603050405020304" pitchFamily="18" charset="0"/>
                    <a:cs typeface="Times New Roman" panose="02020603050405020304" pitchFamily="18" charset="0"/>
                  </a:rPr>
                  <a:t>:</a:t>
                </a:r>
              </a:p>
              <a:p>
                <a:pPr marL="548640" lvl="3" indent="0" algn="ctr">
                  <a:buSzPct val="95000"/>
                  <a:buNone/>
                </a:pPr>
                <a:r>
                  <a:rPr lang="en-IN" sz="1900" dirty="0">
                    <a:latin typeface="Times New Roman" panose="02020603050405020304" pitchFamily="18" charset="0"/>
                    <a:cs typeface="Times New Roman" panose="02020603050405020304" pitchFamily="18" charset="0"/>
                  </a:rPr>
                  <a:t>Minimum, </a:t>
                </a:r>
                <a14:m>
                  <m:oMath xmlns:m="http://schemas.openxmlformats.org/officeDocument/2006/math">
                    <m:sSub>
                      <m:sSubPr>
                        <m:ctrlPr>
                          <a:rPr lang="en-IN" sz="1800" b="1" i="1">
                            <a:solidFill>
                              <a:prstClr val="black"/>
                            </a:solidFill>
                            <a:latin typeface="Cambria Math" panose="02040503050406030204" pitchFamily="18" charset="0"/>
                            <a:cs typeface="Times New Roman" panose="02020603050405020304" pitchFamily="18" charset="0"/>
                          </a:rPr>
                        </m:ctrlPr>
                      </m:sSubPr>
                      <m:e>
                        <m:r>
                          <a:rPr lang="en-IN" sz="1800" b="1" i="0">
                            <a:solidFill>
                              <a:prstClr val="black"/>
                            </a:solidFill>
                            <a:latin typeface="Cambria Math" panose="02040503050406030204" pitchFamily="18" charset="0"/>
                            <a:cs typeface="Times New Roman" panose="02020603050405020304" pitchFamily="18" charset="0"/>
                          </a:rPr>
                          <m:t>𝐐</m:t>
                        </m:r>
                      </m:e>
                      <m:sub>
                        <m:r>
                          <a:rPr lang="en-IN" sz="1800" b="1" i="0">
                            <a:solidFill>
                              <a:prstClr val="black"/>
                            </a:solidFill>
                            <a:latin typeface="Cambria Math" panose="02040503050406030204" pitchFamily="18" charset="0"/>
                            <a:cs typeface="Times New Roman" panose="02020603050405020304" pitchFamily="18" charset="0"/>
                          </a:rPr>
                          <m:t>𝟏</m:t>
                        </m:r>
                      </m:sub>
                    </m:sSub>
                  </m:oMath>
                </a14:m>
                <a:r>
                  <a:rPr lang="en-IN" sz="1900" dirty="0">
                    <a:latin typeface="Times New Roman" panose="02020603050405020304" pitchFamily="18" charset="0"/>
                    <a:cs typeface="Times New Roman" panose="02020603050405020304" pitchFamily="18" charset="0"/>
                  </a:rPr>
                  <a:t>, Median (</a:t>
                </a:r>
                <a14:m>
                  <m:oMath xmlns:m="http://schemas.openxmlformats.org/officeDocument/2006/math">
                    <m:sSub>
                      <m:sSubPr>
                        <m:ctrlPr>
                          <a:rPr lang="en-IN" sz="1800" b="1" i="1">
                            <a:solidFill>
                              <a:prstClr val="black"/>
                            </a:solidFill>
                            <a:latin typeface="Cambria Math" panose="02040503050406030204" pitchFamily="18" charset="0"/>
                            <a:cs typeface="Times New Roman" panose="02020603050405020304" pitchFamily="18" charset="0"/>
                          </a:rPr>
                        </m:ctrlPr>
                      </m:sSubPr>
                      <m:e>
                        <m:r>
                          <a:rPr lang="en-IN" sz="1800" b="1" i="0">
                            <a:solidFill>
                              <a:prstClr val="black"/>
                            </a:solidFill>
                            <a:latin typeface="Cambria Math" panose="02040503050406030204" pitchFamily="18" charset="0"/>
                            <a:cs typeface="Times New Roman" panose="02020603050405020304" pitchFamily="18" charset="0"/>
                          </a:rPr>
                          <m:t>𝐐</m:t>
                        </m:r>
                      </m:e>
                      <m:sub>
                        <m:r>
                          <a:rPr lang="en-IN" sz="1800" b="1" i="0">
                            <a:solidFill>
                              <a:prstClr val="black"/>
                            </a:solidFill>
                            <a:latin typeface="Cambria Math" panose="02040503050406030204" pitchFamily="18" charset="0"/>
                            <a:cs typeface="Times New Roman" panose="02020603050405020304" pitchFamily="18" charset="0"/>
                          </a:rPr>
                          <m:t>𝟐</m:t>
                        </m:r>
                      </m:sub>
                    </m:sSub>
                  </m:oMath>
                </a14:m>
                <a:r>
                  <a:rPr lang="en-IN" sz="1900"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IN" sz="1800" b="1" i="1">
                            <a:solidFill>
                              <a:prstClr val="black"/>
                            </a:solidFill>
                            <a:latin typeface="Cambria Math" panose="02040503050406030204" pitchFamily="18" charset="0"/>
                            <a:cs typeface="Times New Roman" panose="02020603050405020304" pitchFamily="18" charset="0"/>
                          </a:rPr>
                        </m:ctrlPr>
                      </m:sSubPr>
                      <m:e>
                        <m:r>
                          <a:rPr lang="en-IN" sz="1800" b="1" i="0">
                            <a:solidFill>
                              <a:prstClr val="black"/>
                            </a:solidFill>
                            <a:latin typeface="Cambria Math" panose="02040503050406030204" pitchFamily="18" charset="0"/>
                            <a:cs typeface="Times New Roman" panose="02020603050405020304" pitchFamily="18" charset="0"/>
                          </a:rPr>
                          <m:t>𝐐</m:t>
                        </m:r>
                      </m:e>
                      <m:sub>
                        <m:r>
                          <a:rPr lang="en-IN" sz="1800" b="1" i="0">
                            <a:solidFill>
                              <a:prstClr val="black"/>
                            </a:solidFill>
                            <a:latin typeface="Cambria Math" panose="02040503050406030204" pitchFamily="18" charset="0"/>
                            <a:cs typeface="Times New Roman" panose="02020603050405020304" pitchFamily="18" charset="0"/>
                          </a:rPr>
                          <m:t>𝟑</m:t>
                        </m:r>
                      </m:sub>
                    </m:sSub>
                  </m:oMath>
                </a14:m>
                <a:r>
                  <a:rPr lang="en-IN" sz="1900" dirty="0">
                    <a:latin typeface="Times New Roman" panose="02020603050405020304" pitchFamily="18" charset="0"/>
                    <a:cs typeface="Times New Roman" panose="02020603050405020304" pitchFamily="18" charset="0"/>
                  </a:rPr>
                  <a:t>, Maximum</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68078" y="1935479"/>
                <a:ext cx="8425339" cy="4786003"/>
              </a:xfrm>
              <a:blipFill>
                <a:blip r:embed="rId2"/>
                <a:stretch>
                  <a:fillRect l="-151" t="-265" r="-602"/>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IN">
                <a:solidFill>
                  <a:srgbClr val="04617B">
                    <a:shade val="90000"/>
                  </a:srgbClr>
                </a:solidFill>
              </a:rPr>
              <a:t>IIITS: IDA - M2021</a:t>
            </a:r>
            <a:endParaRPr lang="en-IN" dirty="0">
              <a:solidFill>
                <a:srgbClr val="04617B">
                  <a:shade val="90000"/>
                </a:srgbClr>
              </a:solidFill>
            </a:endParaRP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38</a:t>
            </a:fld>
            <a:endParaRPr lang="en-IN" dirty="0">
              <a:solidFill>
                <a:srgbClr val="04617B">
                  <a:shade val="90000"/>
                </a:srgbClr>
              </a:solidFill>
            </a:endParaRPr>
          </a:p>
        </p:txBody>
      </p:sp>
    </p:spTree>
    <p:extLst>
      <p:ext uri="{BB962C8B-B14F-4D97-AF65-F5344CB8AC3E}">
        <p14:creationId xmlns:p14="http://schemas.microsoft.com/office/powerpoint/2010/main" val="341366867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4948" y="260648"/>
            <a:ext cx="8425339" cy="966172"/>
          </a:xfrm>
        </p:spPr>
        <p:txBody>
          <a:bodyPr>
            <a:normAutofit/>
          </a:bodyPr>
          <a:lstStyle/>
          <a:p>
            <a:r>
              <a:rPr lang="en-US" sz="4000" dirty="0">
                <a:solidFill>
                  <a:srgbClr val="A50021"/>
                </a:solidFill>
                <a:latin typeface="Times New Roman" pitchFamily="18" charset="0"/>
                <a:cs typeface="Times New Roman" pitchFamily="18" charset="0"/>
              </a:rPr>
              <a:t>Box plot</a:t>
            </a:r>
            <a:endParaRPr lang="en-IN" sz="4000" dirty="0">
              <a:solidFill>
                <a:srgbClr val="A50021"/>
              </a:solidFill>
              <a:latin typeface="Times New Roman" pitchFamily="18" charset="0"/>
              <a:cs typeface="Times New Roman" pitchFamily="18" charset="0"/>
            </a:endParaRPr>
          </a:p>
        </p:txBody>
      </p:sp>
      <p:sp>
        <p:nvSpPr>
          <p:cNvPr id="3" name="Content Placeholder 2"/>
          <p:cNvSpPr>
            <a:spLocks noGrp="1"/>
          </p:cNvSpPr>
          <p:nvPr>
            <p:ph idx="1"/>
          </p:nvPr>
        </p:nvSpPr>
        <p:spPr>
          <a:xfrm>
            <a:off x="468078" y="1668779"/>
            <a:ext cx="8425339" cy="4786003"/>
          </a:xfrm>
        </p:spPr>
        <p:txBody>
          <a:bodyPr>
            <a:normAutofit/>
          </a:bodyPr>
          <a:lstStyle/>
          <a:p>
            <a:pPr marL="274320" lvl="1" indent="-274320" algn="just">
              <a:buClr>
                <a:schemeClr val="accent3"/>
              </a:buClr>
              <a:buSzPct val="95000"/>
            </a:pPr>
            <a:r>
              <a:rPr lang="en-IN" b="1" dirty="0">
                <a:solidFill>
                  <a:schemeClr val="accent1">
                    <a:lumMod val="75000"/>
                  </a:schemeClr>
                </a:solidFill>
                <a:latin typeface="Times New Roman" panose="02020603050405020304" pitchFamily="18" charset="0"/>
                <a:cs typeface="Times New Roman" panose="02020603050405020304" pitchFamily="18" charset="0"/>
              </a:rPr>
              <a:t>Graphical view of Five number summary</a:t>
            </a:r>
          </a:p>
        </p:txBody>
      </p:sp>
      <p:sp>
        <p:nvSpPr>
          <p:cNvPr id="4" name="Date Placeholder 3"/>
          <p:cNvSpPr>
            <a:spLocks noGrp="1"/>
          </p:cNvSpPr>
          <p:nvPr>
            <p:ph type="dt" sz="half" idx="10"/>
          </p:nvPr>
        </p:nvSpPr>
        <p:spPr/>
        <p:txBody>
          <a:bodyPr/>
          <a:lstStyle/>
          <a:p>
            <a:r>
              <a:rPr lang="en-IN">
                <a:solidFill>
                  <a:srgbClr val="04617B">
                    <a:shade val="90000"/>
                  </a:srgbClr>
                </a:solidFill>
              </a:rPr>
              <a:t>IIITS: IDA - M2021</a:t>
            </a:r>
            <a:endParaRPr lang="en-IN" dirty="0">
              <a:solidFill>
                <a:srgbClr val="04617B">
                  <a:shade val="90000"/>
                </a:srgbClr>
              </a:solidFill>
            </a:endParaRP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39</a:t>
            </a:fld>
            <a:endParaRPr lang="en-IN" dirty="0">
              <a:solidFill>
                <a:srgbClr val="04617B">
                  <a:shade val="90000"/>
                </a:srgbClr>
              </a:solidFill>
            </a:endParaRPr>
          </a:p>
        </p:txBody>
      </p:sp>
      <p:pic>
        <p:nvPicPr>
          <p:cNvPr id="5" name="Picture 4"/>
          <p:cNvPicPr>
            <a:picLocks noChangeAspect="1"/>
          </p:cNvPicPr>
          <p:nvPr/>
        </p:nvPicPr>
        <p:blipFill>
          <a:blip r:embed="rId2"/>
          <a:stretch>
            <a:fillRect/>
          </a:stretch>
        </p:blipFill>
        <p:spPr>
          <a:xfrm>
            <a:off x="2510600" y="2741624"/>
            <a:ext cx="4214034" cy="3614733"/>
          </a:xfrm>
          <a:prstGeom prst="rect">
            <a:avLst/>
          </a:prstGeom>
        </p:spPr>
      </p:pic>
      <p:pic>
        <p:nvPicPr>
          <p:cNvPr id="7" name="Picture 6"/>
          <p:cNvPicPr>
            <a:picLocks noChangeAspect="1"/>
          </p:cNvPicPr>
          <p:nvPr/>
        </p:nvPicPr>
        <p:blipFill>
          <a:blip r:embed="rId3"/>
          <a:stretch>
            <a:fillRect/>
          </a:stretch>
        </p:blipFill>
        <p:spPr>
          <a:xfrm>
            <a:off x="4985521" y="2578990"/>
            <a:ext cx="1941650" cy="371039"/>
          </a:xfrm>
          <a:prstGeom prst="rect">
            <a:avLst/>
          </a:prstGeom>
        </p:spPr>
      </p:pic>
      <p:pic>
        <p:nvPicPr>
          <p:cNvPr id="9" name="Picture 8"/>
          <p:cNvPicPr>
            <a:picLocks noChangeAspect="1"/>
          </p:cNvPicPr>
          <p:nvPr/>
        </p:nvPicPr>
        <p:blipFill>
          <a:blip r:embed="rId4"/>
          <a:stretch>
            <a:fillRect/>
          </a:stretch>
        </p:blipFill>
        <p:spPr>
          <a:xfrm>
            <a:off x="4985520" y="3014689"/>
            <a:ext cx="1469709" cy="394814"/>
          </a:xfrm>
          <a:prstGeom prst="rect">
            <a:avLst/>
          </a:prstGeom>
        </p:spPr>
      </p:pic>
      <p:pic>
        <p:nvPicPr>
          <p:cNvPr id="10" name="Picture 9"/>
          <p:cNvPicPr>
            <a:picLocks noChangeAspect="1"/>
          </p:cNvPicPr>
          <p:nvPr/>
        </p:nvPicPr>
        <p:blipFill>
          <a:blip r:embed="rId5"/>
          <a:stretch>
            <a:fillRect/>
          </a:stretch>
        </p:blipFill>
        <p:spPr>
          <a:xfrm>
            <a:off x="5031957" y="5270105"/>
            <a:ext cx="1445044" cy="361419"/>
          </a:xfrm>
          <a:prstGeom prst="rect">
            <a:avLst/>
          </a:prstGeom>
        </p:spPr>
      </p:pic>
      <p:pic>
        <p:nvPicPr>
          <p:cNvPr id="12" name="Picture 11"/>
          <p:cNvPicPr>
            <a:picLocks noChangeAspect="1"/>
          </p:cNvPicPr>
          <p:nvPr/>
        </p:nvPicPr>
        <p:blipFill>
          <a:blip r:embed="rId6"/>
          <a:stretch>
            <a:fillRect/>
          </a:stretch>
        </p:blipFill>
        <p:spPr>
          <a:xfrm>
            <a:off x="5015504" y="5705985"/>
            <a:ext cx="1911667" cy="390016"/>
          </a:xfrm>
          <a:prstGeom prst="rect">
            <a:avLst/>
          </a:prstGeom>
        </p:spPr>
      </p:pic>
      <p:pic>
        <p:nvPicPr>
          <p:cNvPr id="13" name="Picture 12"/>
          <p:cNvPicPr>
            <a:picLocks noChangeAspect="1"/>
          </p:cNvPicPr>
          <p:nvPr/>
        </p:nvPicPr>
        <p:blipFill>
          <a:blip r:embed="rId7"/>
          <a:stretch>
            <a:fillRect/>
          </a:stretch>
        </p:blipFill>
        <p:spPr>
          <a:xfrm>
            <a:off x="4985519" y="3778481"/>
            <a:ext cx="1828937" cy="379335"/>
          </a:xfrm>
          <a:prstGeom prst="rect">
            <a:avLst/>
          </a:prstGeom>
        </p:spPr>
      </p:pic>
    </p:spTree>
    <p:extLst>
      <p:ext uri="{BB962C8B-B14F-4D97-AF65-F5344CB8AC3E}">
        <p14:creationId xmlns:p14="http://schemas.microsoft.com/office/powerpoint/2010/main" val="21008565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4948" y="146348"/>
            <a:ext cx="8425339" cy="599610"/>
          </a:xfrm>
        </p:spPr>
        <p:txBody>
          <a:bodyPr>
            <a:normAutofit fontScale="90000"/>
          </a:bodyPr>
          <a:lstStyle/>
          <a:p>
            <a:r>
              <a:rPr lang="en-US" sz="4000" dirty="0">
                <a:solidFill>
                  <a:srgbClr val="A50021"/>
                </a:solidFill>
                <a:latin typeface="Times New Roman" pitchFamily="18" charset="0"/>
                <a:cs typeface="Times New Roman" pitchFamily="18" charset="0"/>
              </a:rPr>
              <a:t>Geometric mean</a:t>
            </a:r>
            <a:endParaRPr lang="en-IN" sz="4000" dirty="0">
              <a:solidFill>
                <a:srgbClr val="A50021"/>
              </a:solidFill>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57590" y="3740858"/>
                <a:ext cx="8915399" cy="2263140"/>
              </a:xfrm>
            </p:spPr>
            <p:txBody>
              <a:bodyPr>
                <a:normAutofit fontScale="77500" lnSpcReduction="20000"/>
              </a:bodyPr>
              <a:lstStyle/>
              <a:p>
                <a:pPr marL="274320" lvl="3" indent="0" algn="just">
                  <a:buSzPct val="95000"/>
                  <a:buNone/>
                </a:pPr>
                <a:r>
                  <a:rPr lang="en-US" sz="2200" b="1" dirty="0">
                    <a:solidFill>
                      <a:schemeClr val="accent1">
                        <a:lumMod val="75000"/>
                      </a:schemeClr>
                    </a:solidFill>
                    <a:latin typeface="Times New Roman" panose="02020603050405020304" pitchFamily="18" charset="0"/>
                    <a:cs typeface="Times New Roman" panose="02020603050405020304" pitchFamily="18" charset="0"/>
                  </a:rPr>
                  <a:t>Note</a:t>
                </a:r>
                <a:r>
                  <a:rPr lang="en-US" sz="2200" dirty="0">
                    <a:latin typeface="Times New Roman" panose="02020603050405020304" pitchFamily="18" charset="0"/>
                    <a:cs typeface="Times New Roman" panose="02020603050405020304" pitchFamily="18" charset="0"/>
                  </a:rPr>
                  <a:t> </a:t>
                </a:r>
              </a:p>
              <a:p>
                <a:pPr marL="890270" lvl="4" indent="-342900" algn="just">
                  <a:buSzPct val="95000"/>
                </a:pPr>
                <a:r>
                  <a:rPr lang="en-US" sz="2200" dirty="0">
                    <a:latin typeface="Times New Roman" panose="02020603050405020304" pitchFamily="18" charset="0"/>
                    <a:cs typeface="Times New Roman" panose="02020603050405020304" pitchFamily="18" charset="0"/>
                  </a:rPr>
                  <a:t>GM is the arithmetic mean in “log space”. This is because,  alternatively,</a:t>
                </a:r>
                <a:endParaRPr lang="en-US" dirty="0">
                  <a:latin typeface="Times New Roman" panose="02020603050405020304" pitchFamily="18" charset="0"/>
                  <a:cs typeface="Times New Roman" panose="02020603050405020304" pitchFamily="18" charset="0"/>
                </a:endParaRPr>
              </a:p>
              <a:p>
                <a:pPr marL="548640" lvl="4" indent="0" algn="just">
                  <a:buSzPct val="95000"/>
                  <a:buNone/>
                </a:pPr>
                <a14:m>
                  <m:oMathPara xmlns:m="http://schemas.openxmlformats.org/officeDocument/2006/math">
                    <m:oMathParaPr>
                      <m:jc m:val="centerGroup"/>
                    </m:oMathParaPr>
                    <m:oMath xmlns:m="http://schemas.openxmlformats.org/officeDocument/2006/math">
                      <m:r>
                        <a:rPr lang="en-IN" sz="2400" b="1" i="1" smtClean="0">
                          <a:latin typeface="Cambria Math" panose="02040503050406030204" pitchFamily="18" charset="0"/>
                          <a:ea typeface="Cambria Math" panose="02040503050406030204" pitchFamily="18" charset="0"/>
                          <a:cs typeface="Times New Roman" panose="02020603050405020304" pitchFamily="18" charset="0"/>
                        </a:rPr>
                        <m:t>𝒍𝒐𝒈</m:t>
                      </m:r>
                      <m:acc>
                        <m:accPr>
                          <m:chr m:val="̃"/>
                          <m:ctrlPr>
                            <a:rPr lang="en-IN" sz="2400" i="1">
                              <a:latin typeface="Cambria Math" panose="02040503050406030204" pitchFamily="18" charset="0"/>
                            </a:rPr>
                          </m:ctrlPr>
                        </m:accPr>
                        <m:e>
                          <m:r>
                            <a:rPr lang="en-IN" sz="2400" b="1" i="1">
                              <a:latin typeface="Cambria Math"/>
                            </a:rPr>
                            <m:t>𝒙</m:t>
                          </m:r>
                        </m:e>
                      </m:acc>
                      <m:r>
                        <a:rPr lang="en-IN" sz="2400" b="1" i="1">
                          <a:latin typeface="Cambria Math" panose="02040503050406030204" pitchFamily="18" charset="0"/>
                          <a:ea typeface="Cambria Math" panose="02040503050406030204" pitchFamily="18" charset="0"/>
                          <a:cs typeface="Times New Roman" panose="02020603050405020304" pitchFamily="18" charset="0"/>
                        </a:rPr>
                        <m:t>=</m:t>
                      </m:r>
                      <m:f>
                        <m:fPr>
                          <m:ctrlPr>
                            <a:rPr lang="en-IN" sz="2400" b="1" i="1">
                              <a:latin typeface="Cambria Math" panose="02040503050406030204" pitchFamily="18" charset="0"/>
                              <a:ea typeface="Cambria Math" panose="02040503050406030204" pitchFamily="18" charset="0"/>
                              <a:cs typeface="Times New Roman" panose="02020603050405020304" pitchFamily="18" charset="0"/>
                            </a:rPr>
                          </m:ctrlPr>
                        </m:fPr>
                        <m:num>
                          <m:r>
                            <a:rPr lang="en-IN" sz="2400" b="1" i="1">
                              <a:latin typeface="Cambria Math" panose="02040503050406030204" pitchFamily="18" charset="0"/>
                              <a:ea typeface="Cambria Math" panose="02040503050406030204" pitchFamily="18" charset="0"/>
                              <a:cs typeface="Times New Roman" panose="02020603050405020304" pitchFamily="18" charset="0"/>
                            </a:rPr>
                            <m:t>𝟏</m:t>
                          </m:r>
                        </m:num>
                        <m:den>
                          <m:r>
                            <a:rPr lang="en-IN" sz="2400" b="1" i="1">
                              <a:latin typeface="Cambria Math" panose="02040503050406030204" pitchFamily="18" charset="0"/>
                              <a:ea typeface="Cambria Math" panose="02040503050406030204" pitchFamily="18" charset="0"/>
                              <a:cs typeface="Times New Roman" panose="02020603050405020304" pitchFamily="18" charset="0"/>
                            </a:rPr>
                            <m:t>𝒏</m:t>
                          </m:r>
                        </m:den>
                      </m:f>
                      <m:r>
                        <a:rPr lang="en-IN" sz="2400" b="1" i="1">
                          <a:latin typeface="Cambria Math" panose="02040503050406030204" pitchFamily="18" charset="0"/>
                          <a:ea typeface="Cambria Math" panose="02040503050406030204" pitchFamily="18" charset="0"/>
                          <a:cs typeface="Times New Roman" panose="02020603050405020304" pitchFamily="18" charset="0"/>
                        </a:rPr>
                        <m:t> </m:t>
                      </m:r>
                      <m:nary>
                        <m:naryPr>
                          <m:chr m:val="∑"/>
                          <m:limLoc m:val="undOvr"/>
                          <m:ctrlPr>
                            <a:rPr lang="en-IN" sz="2400" b="1" i="1" smtClean="0">
                              <a:latin typeface="Cambria Math" panose="02040503050406030204" pitchFamily="18" charset="0"/>
                              <a:ea typeface="Cambria Math" panose="02040503050406030204" pitchFamily="18" charset="0"/>
                            </a:rPr>
                          </m:ctrlPr>
                        </m:naryPr>
                        <m:sub>
                          <m:r>
                            <a:rPr lang="en-IN" sz="2400" b="1" i="1">
                              <a:latin typeface="Cambria Math" panose="02040503050406030204" pitchFamily="18" charset="0"/>
                              <a:ea typeface="Cambria Math" panose="02040503050406030204" pitchFamily="18" charset="0"/>
                            </a:rPr>
                            <m:t>𝒊</m:t>
                          </m:r>
                          <m:r>
                            <a:rPr lang="en-IN" sz="2400" b="1" i="1">
                              <a:latin typeface="Cambria Math" panose="02040503050406030204" pitchFamily="18" charset="0"/>
                              <a:ea typeface="Cambria Math" panose="02040503050406030204" pitchFamily="18" charset="0"/>
                            </a:rPr>
                            <m:t>=</m:t>
                          </m:r>
                          <m:r>
                            <a:rPr lang="en-IN" sz="2400" b="1" i="1">
                              <a:latin typeface="Cambria Math" panose="02040503050406030204" pitchFamily="18" charset="0"/>
                              <a:ea typeface="Cambria Math" panose="02040503050406030204" pitchFamily="18" charset="0"/>
                            </a:rPr>
                            <m:t>𝟏</m:t>
                          </m:r>
                        </m:sub>
                        <m:sup>
                          <m:r>
                            <a:rPr lang="en-IN" sz="2400" b="1" i="1">
                              <a:latin typeface="Cambria Math" panose="02040503050406030204" pitchFamily="18" charset="0"/>
                              <a:ea typeface="Cambria Math" panose="02040503050406030204" pitchFamily="18" charset="0"/>
                            </a:rPr>
                            <m:t>𝒏</m:t>
                          </m:r>
                        </m:sup>
                        <m:e>
                          <m:func>
                            <m:funcPr>
                              <m:ctrlPr>
                                <a:rPr lang="en-IN" sz="2400" b="1" i="1" smtClean="0">
                                  <a:latin typeface="Cambria Math" panose="02040503050406030204" pitchFamily="18" charset="0"/>
                                  <a:ea typeface="Cambria Math" panose="02040503050406030204" pitchFamily="18" charset="0"/>
                                </a:rPr>
                              </m:ctrlPr>
                            </m:funcPr>
                            <m:fName>
                              <m:r>
                                <a:rPr lang="en-IN" sz="2400" b="1" i="1" smtClean="0">
                                  <a:latin typeface="Cambria Math" panose="02040503050406030204" pitchFamily="18" charset="0"/>
                                  <a:ea typeface="Cambria Math" panose="02040503050406030204" pitchFamily="18" charset="0"/>
                                </a:rPr>
                                <m:t>𝒍𝒐𝒈</m:t>
                              </m:r>
                            </m:fName>
                            <m:e>
                              <m:sSub>
                                <m:sSubPr>
                                  <m:ctrlPr>
                                    <a:rPr lang="en-IN" sz="2400" b="1" i="1" smtClean="0">
                                      <a:latin typeface="Cambria Math" panose="02040503050406030204" pitchFamily="18" charset="0"/>
                                      <a:ea typeface="Cambria Math" panose="02040503050406030204" pitchFamily="18" charset="0"/>
                                    </a:rPr>
                                  </m:ctrlPr>
                                </m:sSubPr>
                                <m:e>
                                  <m:r>
                                    <a:rPr lang="en-IN" sz="2400" b="1" i="1" smtClean="0">
                                      <a:latin typeface="Cambria Math" panose="02040503050406030204" pitchFamily="18" charset="0"/>
                                      <a:ea typeface="Cambria Math" panose="02040503050406030204" pitchFamily="18" charset="0"/>
                                    </a:rPr>
                                    <m:t>𝒙</m:t>
                                  </m:r>
                                </m:e>
                                <m:sub>
                                  <m:r>
                                    <a:rPr lang="en-IN" sz="2400" b="1" i="1" smtClean="0">
                                      <a:latin typeface="Cambria Math" panose="02040503050406030204" pitchFamily="18" charset="0"/>
                                      <a:ea typeface="Cambria Math" panose="02040503050406030204" pitchFamily="18" charset="0"/>
                                    </a:rPr>
                                    <m:t>𝒊</m:t>
                                  </m:r>
                                </m:sub>
                              </m:sSub>
                            </m:e>
                          </m:func>
                          <m:r>
                            <m:rPr>
                              <m:nor/>
                            </m:rPr>
                            <a:rPr lang="en-IN" sz="2400" b="1" i="1">
                              <a:latin typeface="Cambria Math" panose="02040503050406030204" pitchFamily="18" charset="0"/>
                              <a:ea typeface="Cambria Math" panose="02040503050406030204" pitchFamily="18" charset="0"/>
                              <a:cs typeface="Times New Roman" panose="02020603050405020304" pitchFamily="18" charset="0"/>
                            </a:rPr>
                            <m:t> </m:t>
                          </m:r>
                        </m:e>
                      </m:nary>
                    </m:oMath>
                  </m:oMathPara>
                </a14:m>
                <a:endParaRPr lang="en-US" sz="2400" b="1" i="1" dirty="0">
                  <a:latin typeface="Cambria Math" panose="02040503050406030204" pitchFamily="18" charset="0"/>
                  <a:ea typeface="Cambria Math" panose="02040503050406030204" pitchFamily="18" charset="0"/>
                  <a:cs typeface="Times New Roman" panose="02020603050405020304" pitchFamily="18" charset="0"/>
                </a:endParaRPr>
              </a:p>
              <a:p>
                <a:pPr marL="891540" lvl="4" indent="-342900" algn="just">
                  <a:buSzPct val="95000"/>
                </a:pPr>
                <a:endParaRPr lang="en-US" dirty="0">
                  <a:latin typeface="Times New Roman" panose="02020603050405020304" pitchFamily="18" charset="0"/>
                  <a:cs typeface="Times New Roman" panose="02020603050405020304" pitchFamily="18" charset="0"/>
                </a:endParaRPr>
              </a:p>
              <a:p>
                <a:pPr marL="891540" lvl="4" indent="-342900" algn="just">
                  <a:buSzPct val="95000"/>
                </a:pPr>
                <a:r>
                  <a:rPr lang="en-US" dirty="0">
                    <a:latin typeface="Times New Roman" panose="02020603050405020304" pitchFamily="18" charset="0"/>
                    <a:cs typeface="Times New Roman" panose="02020603050405020304" pitchFamily="18" charset="0"/>
                  </a:rPr>
                  <a:t>This summary of measurement is meaningful only when all observations are  &gt; 0</a:t>
                </a:r>
              </a:p>
              <a:p>
                <a:pPr marL="1165860" lvl="5" indent="-342900" algn="just">
                  <a:buSzPct val="95000"/>
                </a:pPr>
                <a:r>
                  <a:rPr lang="en-US" dirty="0">
                    <a:latin typeface="Times New Roman" panose="02020603050405020304" pitchFamily="18" charset="0"/>
                    <a:cs typeface="Times New Roman" panose="02020603050405020304" pitchFamily="18" charset="0"/>
                  </a:rPr>
                  <a:t> If at least one observation is zero, the product will itself be zero! For a negative value, root is not real</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57590" y="3740858"/>
                <a:ext cx="8915399" cy="2263140"/>
              </a:xfrm>
              <a:blipFill>
                <a:blip r:embed="rId2"/>
                <a:stretch>
                  <a:fillRect t="-16760" b="-24022"/>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IN">
                <a:solidFill>
                  <a:srgbClr val="04617B">
                    <a:shade val="90000"/>
                  </a:srgbClr>
                </a:solidFill>
              </a:rPr>
              <a:t>IIITS: IDA - M2021</a:t>
            </a:r>
            <a:endParaRPr lang="en-IN" dirty="0">
              <a:solidFill>
                <a:srgbClr val="04617B">
                  <a:shade val="90000"/>
                </a:srgbClr>
              </a:solidFill>
            </a:endParaRP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4</a:t>
            </a:fld>
            <a:endParaRPr lang="en-IN" dirty="0">
              <a:solidFill>
                <a:srgbClr val="04617B">
                  <a:shade val="90000"/>
                </a:srgbClr>
              </a:solidFill>
            </a:endParaRPr>
          </a:p>
        </p:txBody>
      </p:sp>
      <mc:AlternateContent xmlns:mc="http://schemas.openxmlformats.org/markup-compatibility/2006" xmlns:a14="http://schemas.microsoft.com/office/drawing/2010/main">
        <mc:Choice Requires="a14">
          <p:sp>
            <p:nvSpPr>
              <p:cNvPr id="7" name="Rectangle 6"/>
              <p:cNvSpPr/>
              <p:nvPr/>
            </p:nvSpPr>
            <p:spPr>
              <a:xfrm>
                <a:off x="686847" y="1004658"/>
                <a:ext cx="7734300" cy="2640912"/>
              </a:xfrm>
              <a:prstGeom prst="rect">
                <a:avLst/>
              </a:prstGeom>
              <a:gradFill flip="none" rotWithShape="1">
                <a:gsLst>
                  <a:gs pos="0">
                    <a:srgbClr val="8488C4"/>
                  </a:gs>
                  <a:gs pos="53000">
                    <a:srgbClr val="D4DEFF"/>
                  </a:gs>
                  <a:gs pos="83000">
                    <a:srgbClr val="D4DEFF"/>
                  </a:gs>
                  <a:gs pos="100000">
                    <a:srgbClr val="96AB94"/>
                  </a:gs>
                </a:gsLst>
                <a:lin ang="5400000" scaled="0"/>
                <a:tileRect/>
              </a:gradFill>
              <a:effectLst>
                <a:glow rad="63500">
                  <a:schemeClr val="accent2">
                    <a:satMod val="175000"/>
                    <a:alpha val="40000"/>
                  </a:schemeClr>
                </a:glo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dirty="0">
                  <a:solidFill>
                    <a:prstClr val="black"/>
                  </a:solidFill>
                </a:endParaRPr>
              </a:p>
              <a:p>
                <a:pPr algn="just"/>
                <a:endParaRPr lang="en-US" dirty="0">
                  <a:solidFill>
                    <a:prstClr val="black"/>
                  </a:solidFill>
                </a:endParaRPr>
              </a:p>
              <a:p>
                <a:pPr marL="265113" lvl="2" indent="-265113" algn="just">
                  <a:buClr>
                    <a:schemeClr val="accent3"/>
                  </a:buClr>
                  <a:buSzPct val="95000"/>
                </a:pPr>
                <a:r>
                  <a:rPr lang="en-US" sz="2000" dirty="0">
                    <a:solidFill>
                      <a:schemeClr val="tx1"/>
                    </a:solidFill>
                    <a:latin typeface="Times New Roman" panose="02020603050405020304" pitchFamily="18" charset="0"/>
                    <a:cs typeface="Times New Roman" panose="02020603050405020304" pitchFamily="18" charset="0"/>
                  </a:rPr>
                  <a:t>Geometric mean of </a:t>
                </a:r>
                <a:r>
                  <a:rPr lang="en-US" sz="2000" b="1" i="1" dirty="0">
                    <a:solidFill>
                      <a:schemeClr val="tx1"/>
                    </a:solidFill>
                    <a:latin typeface="Times New Roman" panose="02020603050405020304" pitchFamily="18" charset="0"/>
                    <a:cs typeface="Times New Roman" panose="02020603050405020304" pitchFamily="18" charset="0"/>
                  </a:rPr>
                  <a:t>n</a:t>
                </a:r>
                <a:r>
                  <a:rPr lang="en-US" sz="2000" dirty="0">
                    <a:solidFill>
                      <a:schemeClr val="tx1"/>
                    </a:solidFill>
                    <a:latin typeface="Times New Roman" panose="02020603050405020304" pitchFamily="18" charset="0"/>
                    <a:cs typeface="Times New Roman" panose="02020603050405020304" pitchFamily="18" charset="0"/>
                  </a:rPr>
                  <a:t> observations (</a:t>
                </a:r>
                <a:r>
                  <a:rPr lang="en-US" sz="2000" i="1" dirty="0">
                    <a:solidFill>
                      <a:schemeClr val="tx1"/>
                    </a:solidFill>
                    <a:latin typeface="Times New Roman" panose="02020603050405020304" pitchFamily="18" charset="0"/>
                    <a:cs typeface="Times New Roman" panose="02020603050405020304" pitchFamily="18" charset="0"/>
                  </a:rPr>
                  <a:t>none of which are zero</a:t>
                </a:r>
                <a:r>
                  <a:rPr lang="en-US" sz="2000" dirty="0">
                    <a:solidFill>
                      <a:schemeClr val="tx1"/>
                    </a:solidFill>
                    <a:latin typeface="Times New Roman" panose="02020603050405020304" pitchFamily="18" charset="0"/>
                    <a:cs typeface="Times New Roman" panose="02020603050405020304" pitchFamily="18" charset="0"/>
                  </a:rPr>
                  <a:t>) is defined as:</a:t>
                </a:r>
              </a:p>
              <a:p>
                <a:pPr marL="274320" lvl="3" indent="0" algn="just">
                  <a:buSzPct val="95000"/>
                  <a:buNone/>
                </a:pPr>
                <a14:m>
                  <m:oMathPara xmlns:m="http://schemas.openxmlformats.org/officeDocument/2006/math">
                    <m:oMathParaPr>
                      <m:jc m:val="centerGroup"/>
                    </m:oMathParaPr>
                    <m:oMath xmlns:m="http://schemas.openxmlformats.org/officeDocument/2006/math">
                      <m:acc>
                        <m:accPr>
                          <m:chr m:val="̃"/>
                          <m:ctrlPr>
                            <a:rPr lang="en-IN" sz="2400" i="1">
                              <a:solidFill>
                                <a:schemeClr val="tx1"/>
                              </a:solidFill>
                              <a:latin typeface="Cambria Math" panose="02040503050406030204" pitchFamily="18" charset="0"/>
                            </a:rPr>
                          </m:ctrlPr>
                        </m:accPr>
                        <m:e>
                          <m:r>
                            <a:rPr lang="en-IN" sz="2400" b="1" i="1">
                              <a:solidFill>
                                <a:schemeClr val="tx1"/>
                              </a:solidFill>
                              <a:latin typeface="Cambria Math"/>
                            </a:rPr>
                            <m:t>𝒙</m:t>
                          </m:r>
                        </m:e>
                      </m:acc>
                      <m:r>
                        <a:rPr lang="en-IN" sz="2400" b="1"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sSup>
                        <m:sSupPr>
                          <m:ctrlPr>
                            <a:rPr lang="en-IN" sz="2400" b="1" i="1">
                              <a:solidFill>
                                <a:schemeClr val="tx1"/>
                              </a:solidFill>
                              <a:latin typeface="Cambria Math" panose="02040503050406030204" pitchFamily="18" charset="0"/>
                              <a:ea typeface="Cambria Math" panose="02040503050406030204" pitchFamily="18" charset="0"/>
                            </a:rPr>
                          </m:ctrlPr>
                        </m:sSupPr>
                        <m:e>
                          <m:d>
                            <m:dPr>
                              <m:ctrlPr>
                                <a:rPr lang="en-IN" sz="2400" b="1" i="1">
                                  <a:solidFill>
                                    <a:schemeClr val="tx1"/>
                                  </a:solidFill>
                                  <a:latin typeface="Cambria Math" panose="02040503050406030204" pitchFamily="18" charset="0"/>
                                  <a:ea typeface="Cambria Math" panose="02040503050406030204" pitchFamily="18" charset="0"/>
                                </a:rPr>
                              </m:ctrlPr>
                            </m:dPr>
                            <m:e>
                              <m:r>
                                <a:rPr lang="en-IN" sz="2400" b="1" i="1">
                                  <a:solidFill>
                                    <a:schemeClr val="tx1"/>
                                  </a:solidFill>
                                  <a:latin typeface="Cambria Math" panose="02040503050406030204" pitchFamily="18" charset="0"/>
                                  <a:ea typeface="Cambria Math" panose="02040503050406030204" pitchFamily="18" charset="0"/>
                                </a:rPr>
                                <m:t> </m:t>
                              </m:r>
                              <m:nary>
                                <m:naryPr>
                                  <m:chr m:val="∏"/>
                                  <m:limLoc m:val="undOvr"/>
                                  <m:ctrlPr>
                                    <a:rPr lang="en-IN" sz="2400" b="1" i="1">
                                      <a:solidFill>
                                        <a:schemeClr val="tx1"/>
                                      </a:solidFill>
                                      <a:latin typeface="Cambria Math" panose="02040503050406030204" pitchFamily="18" charset="0"/>
                                      <a:ea typeface="Cambria Math" panose="02040503050406030204" pitchFamily="18" charset="0"/>
                                    </a:rPr>
                                  </m:ctrlPr>
                                </m:naryPr>
                                <m:sub>
                                  <m:r>
                                    <a:rPr lang="en-IN" sz="2400" b="1" i="1">
                                      <a:solidFill>
                                        <a:schemeClr val="tx1"/>
                                      </a:solidFill>
                                      <a:latin typeface="Cambria Math" panose="02040503050406030204" pitchFamily="18" charset="0"/>
                                      <a:ea typeface="Cambria Math" panose="02040503050406030204" pitchFamily="18" charset="0"/>
                                    </a:rPr>
                                    <m:t>𝒊</m:t>
                                  </m:r>
                                  <m:r>
                                    <a:rPr lang="en-IN" sz="2400" b="1" i="1">
                                      <a:solidFill>
                                        <a:schemeClr val="tx1"/>
                                      </a:solidFill>
                                      <a:latin typeface="Cambria Math" panose="02040503050406030204" pitchFamily="18" charset="0"/>
                                      <a:ea typeface="Cambria Math" panose="02040503050406030204" pitchFamily="18" charset="0"/>
                                    </a:rPr>
                                    <m:t>=</m:t>
                                  </m:r>
                                  <m:r>
                                    <a:rPr lang="en-IN" sz="2400" b="1" i="1">
                                      <a:solidFill>
                                        <a:schemeClr val="tx1"/>
                                      </a:solidFill>
                                      <a:latin typeface="Cambria Math" panose="02040503050406030204" pitchFamily="18" charset="0"/>
                                      <a:ea typeface="Cambria Math" panose="02040503050406030204" pitchFamily="18" charset="0"/>
                                    </a:rPr>
                                    <m:t>𝟏</m:t>
                                  </m:r>
                                </m:sub>
                                <m:sup>
                                  <m:r>
                                    <a:rPr lang="en-IN" sz="2400" b="1" i="1">
                                      <a:solidFill>
                                        <a:schemeClr val="tx1"/>
                                      </a:solidFill>
                                      <a:latin typeface="Cambria Math" panose="02040503050406030204" pitchFamily="18" charset="0"/>
                                      <a:ea typeface="Cambria Math" panose="02040503050406030204" pitchFamily="18" charset="0"/>
                                    </a:rPr>
                                    <m:t>𝒏</m:t>
                                  </m:r>
                                </m:sup>
                                <m:e>
                                  <m:r>
                                    <m:rPr>
                                      <m:nor/>
                                    </m:rPr>
                                    <a:rPr lang="en-IN" sz="2400" b="1" i="1">
                                      <a:solidFill>
                                        <a:schemeClr val="tx1"/>
                                      </a:solidFill>
                                      <a:latin typeface="Cambria Math" panose="02040503050406030204" pitchFamily="18" charset="0"/>
                                      <a:ea typeface="Cambria Math" panose="02040503050406030204" pitchFamily="18" charset="0"/>
                                    </a:rPr>
                                    <m:t>x</m:t>
                                  </m:r>
                                  <m:r>
                                    <m:rPr>
                                      <m:nor/>
                                    </m:rPr>
                                    <a:rPr lang="en-IN" sz="2400" b="1" i="1" baseline="-25000">
                                      <a:solidFill>
                                        <a:schemeClr val="tx1"/>
                                      </a:solidFill>
                                      <a:latin typeface="Cambria Math" panose="02040503050406030204" pitchFamily="18" charset="0"/>
                                      <a:ea typeface="Cambria Math" panose="02040503050406030204" pitchFamily="18" charset="0"/>
                                    </a:rPr>
                                    <m:t>i</m:t>
                                  </m:r>
                                </m:e>
                              </m:nary>
                            </m:e>
                          </m:d>
                        </m:e>
                        <m:sup>
                          <m:r>
                            <a:rPr lang="en-IN" sz="2400" b="1" i="1">
                              <a:solidFill>
                                <a:schemeClr val="tx1"/>
                              </a:solidFill>
                              <a:latin typeface="Cambria Math" panose="02040503050406030204" pitchFamily="18" charset="0"/>
                              <a:ea typeface="Cambria Math" panose="02040503050406030204" pitchFamily="18" charset="0"/>
                            </a:rPr>
                            <m:t>𝟏</m:t>
                          </m:r>
                          <m:r>
                            <a:rPr lang="en-IN" sz="2400" b="1" i="1">
                              <a:solidFill>
                                <a:schemeClr val="tx1"/>
                              </a:solidFill>
                              <a:latin typeface="Cambria Math" panose="02040503050406030204" pitchFamily="18" charset="0"/>
                              <a:ea typeface="Cambria Math" panose="02040503050406030204" pitchFamily="18" charset="0"/>
                            </a:rPr>
                            <m:t>/</m:t>
                          </m:r>
                          <m:r>
                            <a:rPr lang="en-IN" sz="2400" b="1" i="1">
                              <a:solidFill>
                                <a:schemeClr val="tx1"/>
                              </a:solidFill>
                              <a:latin typeface="Cambria Math" panose="02040503050406030204" pitchFamily="18" charset="0"/>
                              <a:ea typeface="Cambria Math" panose="02040503050406030204" pitchFamily="18" charset="0"/>
                            </a:rPr>
                            <m:t>𝒏</m:t>
                          </m:r>
                        </m:sup>
                      </m:sSup>
                    </m:oMath>
                  </m:oMathPara>
                </a14:m>
                <a:endParaRPr lang="en-US"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endParaRPr>
              </a:p>
              <a:p>
                <a:pPr marL="274320" lvl="3" indent="0" algn="just">
                  <a:buSzPct val="95000"/>
                  <a:buNone/>
                </a:pPr>
                <a:r>
                  <a:rPr lang="en-US" sz="2200" dirty="0">
                    <a:solidFill>
                      <a:schemeClr val="tx1"/>
                    </a:solidFill>
                    <a:latin typeface="Times New Roman" panose="02020603050405020304" pitchFamily="18" charset="0"/>
                    <a:cs typeface="Times New Roman" panose="02020603050405020304" pitchFamily="18" charset="0"/>
                  </a:rPr>
                  <a:t>                                                                   where, </a:t>
                </a:r>
                <a:r>
                  <a:rPr lang="en-US" i="1" dirty="0">
                    <a:solidFill>
                      <a:schemeClr val="tx1"/>
                    </a:solidFill>
                    <a:latin typeface="Times New Roman" panose="02020603050405020304" pitchFamily="18" charset="0"/>
                    <a:cs typeface="Times New Roman" panose="02020603050405020304" pitchFamily="18" charset="0"/>
                  </a:rPr>
                  <a:t>n</a:t>
                </a:r>
                <a:r>
                  <a:rPr lang="en-US" dirty="0">
                    <a:solidFill>
                      <a:schemeClr val="tx1"/>
                    </a:solidFill>
                    <a:latin typeface="Times New Roman" panose="02020603050405020304" pitchFamily="18" charset="0"/>
                    <a:cs typeface="Times New Roman" panose="02020603050405020304" pitchFamily="18" charset="0"/>
                  </a:rPr>
                  <a:t> ≠ 0</a:t>
                </a:r>
              </a:p>
              <a:p>
                <a:pPr marL="274320" lvl="3" indent="0" algn="just">
                  <a:buSzPct val="95000"/>
                  <a:buNone/>
                </a:pPr>
                <a:endParaRPr lang="en-US" sz="2200" b="1"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7" name="Rectangle 6"/>
              <p:cNvSpPr>
                <a:spLocks noRot="1" noChangeAspect="1" noMove="1" noResize="1" noEditPoints="1" noAdjustHandles="1" noChangeArrowheads="1" noChangeShapeType="1" noTextEdit="1"/>
              </p:cNvSpPr>
              <p:nvPr/>
            </p:nvSpPr>
            <p:spPr>
              <a:xfrm>
                <a:off x="686847" y="1004658"/>
                <a:ext cx="7734300" cy="2640912"/>
              </a:xfrm>
              <a:prstGeom prst="rect">
                <a:avLst/>
              </a:prstGeom>
              <a:blipFill>
                <a:blip r:embed="rId3"/>
                <a:stretch>
                  <a:fillRect t="-6757" b="-38288"/>
                </a:stretch>
              </a:blipFill>
              <a:effectLst>
                <a:glow rad="63500">
                  <a:schemeClr val="accent2">
                    <a:satMod val="175000"/>
                    <a:alpha val="40000"/>
                  </a:schemeClr>
                </a:glow>
              </a:effectLst>
            </p:spPr>
            <p:txBody>
              <a:bodyPr/>
              <a:lstStyle/>
              <a:p>
                <a:r>
                  <a:rPr lang="en-US">
                    <a:noFill/>
                  </a:rPr>
                  <a:t> </a:t>
                </a:r>
              </a:p>
            </p:txBody>
          </p:sp>
        </mc:Fallback>
      </mc:AlternateContent>
      <p:sp>
        <p:nvSpPr>
          <p:cNvPr id="8" name="Rounded Rectangle 7"/>
          <p:cNvSpPr/>
          <p:nvPr/>
        </p:nvSpPr>
        <p:spPr>
          <a:xfrm>
            <a:off x="686847" y="1004657"/>
            <a:ext cx="7734300" cy="480060"/>
          </a:xfrm>
          <a:prstGeom prst="roundRect">
            <a:avLst/>
          </a:prstGeom>
          <a:gradFill flip="none" rotWithShape="1">
            <a:gsLst>
              <a:gs pos="0">
                <a:srgbClr val="FFEFD1"/>
              </a:gs>
              <a:gs pos="64999">
                <a:srgbClr val="F0EBD5"/>
              </a:gs>
              <a:gs pos="100000">
                <a:srgbClr val="D1C39F"/>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prstClr val="black"/>
                </a:solidFill>
                <a:latin typeface="Times New Roman" pitchFamily="18" charset="0"/>
                <a:cs typeface="Times New Roman" pitchFamily="18" charset="0"/>
              </a:rPr>
              <a:t>Definition 3.9: </a:t>
            </a:r>
            <a:r>
              <a:rPr lang="en-US" sz="2000" b="1" dirty="0">
                <a:solidFill>
                  <a:prstClr val="black"/>
                </a:solidFill>
                <a:latin typeface="Times New Roman" pitchFamily="18" charset="0"/>
                <a:cs typeface="Times New Roman" pitchFamily="18" charset="0"/>
              </a:rPr>
              <a:t>Geometric mean</a:t>
            </a:r>
            <a:endParaRPr lang="en-IN" sz="2000" b="1" dirty="0">
              <a:solidFill>
                <a:prstClr val="black"/>
              </a:solidFill>
              <a:latin typeface="Times New Roman" pitchFamily="18" charset="0"/>
              <a:cs typeface="Times New Roman" pitchFamily="18" charset="0"/>
            </a:endParaRPr>
          </a:p>
        </p:txBody>
      </p:sp>
    </p:spTree>
    <p:extLst>
      <p:ext uri="{BB962C8B-B14F-4D97-AF65-F5344CB8AC3E}">
        <p14:creationId xmlns:p14="http://schemas.microsoft.com/office/powerpoint/2010/main" val="207420443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4131" y="124461"/>
            <a:ext cx="8425339" cy="1143000"/>
          </a:xfrm>
        </p:spPr>
        <p:txBody>
          <a:bodyPr>
            <a:normAutofit/>
          </a:bodyPr>
          <a:lstStyle/>
          <a:p>
            <a:r>
              <a:rPr lang="en-US" sz="4000" dirty="0">
                <a:solidFill>
                  <a:srgbClr val="A50021"/>
                </a:solidFill>
                <a:latin typeface="Times New Roman" pitchFamily="18" charset="0"/>
                <a:cs typeface="Times New Roman" pitchFamily="18" charset="0"/>
              </a:rPr>
              <a:t>Reference</a:t>
            </a:r>
            <a:endParaRPr lang="en-IN" sz="4000" dirty="0">
              <a:solidFill>
                <a:srgbClr val="A50021"/>
              </a:solidFill>
              <a:latin typeface="Times New Roman" pitchFamily="18" charset="0"/>
              <a:cs typeface="Times New Roman" pitchFamily="18" charset="0"/>
            </a:endParaRPr>
          </a:p>
        </p:txBody>
      </p:sp>
      <p:sp>
        <p:nvSpPr>
          <p:cNvPr id="4" name="Date Placeholder 3"/>
          <p:cNvSpPr>
            <a:spLocks noGrp="1"/>
          </p:cNvSpPr>
          <p:nvPr>
            <p:ph type="dt" sz="half" idx="10"/>
          </p:nvPr>
        </p:nvSpPr>
        <p:spPr/>
        <p:txBody>
          <a:bodyPr/>
          <a:lstStyle/>
          <a:p>
            <a:r>
              <a:rPr lang="en-IN">
                <a:solidFill>
                  <a:srgbClr val="04617B">
                    <a:shade val="90000"/>
                  </a:srgbClr>
                </a:solidFill>
              </a:rPr>
              <a:t>IIITS: IDA - M2021</a:t>
            </a:r>
            <a:endParaRPr lang="en-IN" dirty="0">
              <a:solidFill>
                <a:srgbClr val="04617B">
                  <a:shade val="90000"/>
                </a:srgbClr>
              </a:solidFill>
            </a:endParaRP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40</a:t>
            </a:fld>
            <a:endParaRPr lang="en-IN" dirty="0">
              <a:solidFill>
                <a:srgbClr val="04617B">
                  <a:shade val="90000"/>
                </a:srgbClr>
              </a:solidFill>
            </a:endParaRPr>
          </a:p>
        </p:txBody>
      </p:sp>
      <p:sp>
        <p:nvSpPr>
          <p:cNvPr id="12" name="Content Placeholder 4"/>
          <p:cNvSpPr txBox="1">
            <a:spLocks/>
          </p:cNvSpPr>
          <p:nvPr/>
        </p:nvSpPr>
        <p:spPr>
          <a:xfrm>
            <a:off x="210780" y="2928512"/>
            <a:ext cx="8506500" cy="2227148"/>
          </a:xfrm>
          <a:prstGeom prst="rect">
            <a:avLst/>
          </a:prstGeom>
        </p:spPr>
        <p:txBody>
          <a:bodyPr vert="horz">
            <a:normAutofit lnSpcReduction="10000"/>
          </a:bodyPr>
          <a:lst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a:lstStyle>
          <a:p>
            <a:pPr>
              <a:buClr>
                <a:srgbClr val="0BD0D9"/>
              </a:buClr>
            </a:pPr>
            <a:r>
              <a:rPr lang="en-US" dirty="0">
                <a:solidFill>
                  <a:prstClr val="black"/>
                </a:solidFill>
              </a:rPr>
              <a:t>The detail material related to this lecture can be found in</a:t>
            </a:r>
          </a:p>
          <a:p>
            <a:pPr>
              <a:buClr>
                <a:srgbClr val="0BD0D9"/>
              </a:buClr>
            </a:pPr>
            <a:endParaRPr lang="en-US" dirty="0">
              <a:solidFill>
                <a:prstClr val="black"/>
              </a:solidFill>
            </a:endParaRPr>
          </a:p>
          <a:p>
            <a:pPr marL="393192" lvl="1" indent="0">
              <a:buClr>
                <a:srgbClr val="0BD0D9"/>
              </a:buClr>
              <a:buFont typeface="Wingdings 2"/>
              <a:buNone/>
            </a:pPr>
            <a:r>
              <a:rPr lang="en-US" dirty="0">
                <a:solidFill>
                  <a:srgbClr val="0070C0"/>
                </a:solidFill>
              </a:rPr>
              <a:t>Probability and Statistics for </a:t>
            </a:r>
            <a:r>
              <a:rPr lang="en-US" dirty="0" err="1">
                <a:solidFill>
                  <a:srgbClr val="0070C0"/>
                </a:solidFill>
              </a:rPr>
              <a:t>Enginneers</a:t>
            </a:r>
            <a:r>
              <a:rPr lang="en-US" dirty="0">
                <a:solidFill>
                  <a:srgbClr val="0070C0"/>
                </a:solidFill>
              </a:rPr>
              <a:t> and Scientists (8</a:t>
            </a:r>
            <a:r>
              <a:rPr lang="en-US" baseline="30000" dirty="0">
                <a:solidFill>
                  <a:srgbClr val="0070C0"/>
                </a:solidFill>
              </a:rPr>
              <a:t>th</a:t>
            </a:r>
            <a:r>
              <a:rPr lang="en-US" dirty="0">
                <a:solidFill>
                  <a:srgbClr val="0070C0"/>
                </a:solidFill>
              </a:rPr>
              <a:t> Ed.) by Ronald E. </a:t>
            </a:r>
            <a:r>
              <a:rPr lang="en-US" dirty="0" err="1">
                <a:solidFill>
                  <a:srgbClr val="0070C0"/>
                </a:solidFill>
              </a:rPr>
              <a:t>Walpol</a:t>
            </a:r>
            <a:r>
              <a:rPr lang="en-US" dirty="0">
                <a:solidFill>
                  <a:srgbClr val="0070C0"/>
                </a:solidFill>
              </a:rPr>
              <a:t>, Sharon L. Myers, Keying Ye (Pearson), 2013 .</a:t>
            </a:r>
          </a:p>
          <a:p>
            <a:pPr marL="0" indent="0">
              <a:buClr>
                <a:srgbClr val="0BD0D9"/>
              </a:buClr>
              <a:buFont typeface="Wingdings 2"/>
              <a:buNone/>
            </a:pPr>
            <a:r>
              <a:rPr lang="en-US" dirty="0">
                <a:solidFill>
                  <a:prstClr val="black"/>
                </a:solidFill>
              </a:rPr>
              <a:t>	</a:t>
            </a:r>
            <a:endParaRPr lang="en-IN" dirty="0">
              <a:solidFill>
                <a:prstClr val="black"/>
              </a:solidFill>
            </a:endParaRPr>
          </a:p>
        </p:txBody>
      </p:sp>
    </p:spTree>
    <p:extLst>
      <p:ext uri="{BB962C8B-B14F-4D97-AF65-F5344CB8AC3E}">
        <p14:creationId xmlns:p14="http://schemas.microsoft.com/office/powerpoint/2010/main" val="399009370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5944" y="548680"/>
            <a:ext cx="8229600" cy="1008112"/>
          </a:xfrm>
        </p:spPr>
        <p:txBody>
          <a:bodyPr/>
          <a:lstStyle/>
          <a:p>
            <a:r>
              <a:rPr lang="en-US" dirty="0"/>
              <a:t>Questions of the day…</a:t>
            </a:r>
            <a:endParaRPr lang="en-GB" dirty="0"/>
          </a:p>
        </p:txBody>
      </p:sp>
      <p:sp>
        <p:nvSpPr>
          <p:cNvPr id="3" name="Content Placeholder 2"/>
          <p:cNvSpPr>
            <a:spLocks noGrp="1"/>
          </p:cNvSpPr>
          <p:nvPr>
            <p:ph idx="1"/>
          </p:nvPr>
        </p:nvSpPr>
        <p:spPr/>
        <p:txBody>
          <a:bodyPr>
            <a:normAutofit/>
          </a:bodyPr>
          <a:lstStyle/>
          <a:p>
            <a:pPr marL="514350" indent="-514350">
              <a:buFont typeface="+mj-lt"/>
              <a:buAutoNum type="arabicPeriod"/>
            </a:pPr>
            <a:r>
              <a:rPr lang="en-US" dirty="0">
                <a:solidFill>
                  <a:srgbClr val="0070C0"/>
                </a:solidFill>
              </a:rPr>
              <a:t>Which of the following central tendency measurements allows distributive, algebraic and holistic measure?</a:t>
            </a:r>
          </a:p>
          <a:p>
            <a:pPr marL="1084263" lvl="1" indent="-395288">
              <a:buFont typeface="Arial" panose="020B0604020202020204" pitchFamily="34" charset="0"/>
              <a:buChar char="•"/>
            </a:pPr>
            <a:r>
              <a:rPr lang="en-US" dirty="0">
                <a:solidFill>
                  <a:srgbClr val="0070C0"/>
                </a:solidFill>
              </a:rPr>
              <a:t>mean</a:t>
            </a:r>
          </a:p>
          <a:p>
            <a:pPr marL="1084263" lvl="1" indent="-395288">
              <a:buFont typeface="Arial" panose="020B0604020202020204" pitchFamily="34" charset="0"/>
              <a:buChar char="•"/>
            </a:pPr>
            <a:r>
              <a:rPr lang="en-US" dirty="0">
                <a:solidFill>
                  <a:srgbClr val="0070C0"/>
                </a:solidFill>
              </a:rPr>
              <a:t>median</a:t>
            </a:r>
          </a:p>
          <a:p>
            <a:pPr marL="1084263" lvl="1" indent="-395288">
              <a:buFont typeface="Arial" panose="020B0604020202020204" pitchFamily="34" charset="0"/>
              <a:buChar char="•"/>
            </a:pPr>
            <a:r>
              <a:rPr lang="en-US" dirty="0">
                <a:solidFill>
                  <a:srgbClr val="0070C0"/>
                </a:solidFill>
              </a:rPr>
              <a:t>Mode</a:t>
            </a:r>
          </a:p>
          <a:p>
            <a:pPr marL="688975" lvl="1" indent="0">
              <a:buNone/>
            </a:pPr>
            <a:r>
              <a:rPr lang="en-US" dirty="0">
                <a:solidFill>
                  <a:srgbClr val="0070C0"/>
                </a:solidFill>
              </a:rPr>
              <a:t>Which measure may be faster than other? Why?</a:t>
            </a:r>
            <a:endParaRPr lang="en-US" dirty="0"/>
          </a:p>
          <a:p>
            <a:pPr marL="514350" indent="-514350">
              <a:buFont typeface="+mj-lt"/>
              <a:buAutoNum type="arabicPeriod"/>
            </a:pPr>
            <a:r>
              <a:rPr lang="en-US" dirty="0">
                <a:solidFill>
                  <a:srgbClr val="0070C0"/>
                </a:solidFill>
              </a:rPr>
              <a:t>Give three situations where AM, GM and HM are the right measure of central tendency?</a:t>
            </a:r>
          </a:p>
          <a:p>
            <a:pPr marL="2708910" lvl="8" indent="-514350">
              <a:buFont typeface="+mj-lt"/>
              <a:buAutoNum type="arabicPeriod"/>
            </a:pPr>
            <a:endParaRPr lang="en-US" dirty="0"/>
          </a:p>
          <a:p>
            <a:pPr marL="514350" indent="-514350">
              <a:buFont typeface="+mj-lt"/>
              <a:buAutoNum type="arabicPeriod"/>
            </a:pPr>
            <a:endParaRPr lang="en-GB" dirty="0"/>
          </a:p>
        </p:txBody>
      </p:sp>
      <p:sp>
        <p:nvSpPr>
          <p:cNvPr id="4" name="Date Placeholder 3"/>
          <p:cNvSpPr>
            <a:spLocks noGrp="1"/>
          </p:cNvSpPr>
          <p:nvPr>
            <p:ph type="dt" sz="half" idx="10"/>
          </p:nvPr>
        </p:nvSpPr>
        <p:spPr/>
        <p:txBody>
          <a:bodyPr/>
          <a:lstStyle/>
          <a:p>
            <a:r>
              <a:rPr lang="en-IN">
                <a:solidFill>
                  <a:srgbClr val="04617B">
                    <a:shade val="90000"/>
                  </a:srgbClr>
                </a:solidFill>
              </a:rPr>
              <a:t>IIITS: IDA - M2021</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41</a:t>
            </a:fld>
            <a:endParaRPr lang="en-IN" dirty="0">
              <a:solidFill>
                <a:srgbClr val="04617B">
                  <a:shade val="90000"/>
                </a:srgbClr>
              </a:solidFill>
            </a:endParaRPr>
          </a:p>
        </p:txBody>
      </p:sp>
    </p:spTree>
    <p:extLst>
      <p:ext uri="{BB962C8B-B14F-4D97-AF65-F5344CB8AC3E}">
        <p14:creationId xmlns:p14="http://schemas.microsoft.com/office/powerpoint/2010/main" val="399401435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5944" y="548680"/>
            <a:ext cx="8229600" cy="1008112"/>
          </a:xfrm>
        </p:spPr>
        <p:txBody>
          <a:bodyPr/>
          <a:lstStyle/>
          <a:p>
            <a:r>
              <a:rPr lang="en-US" dirty="0"/>
              <a:t>Questions of the day…</a:t>
            </a:r>
            <a:endParaRPr lang="en-GB" dirty="0"/>
          </a:p>
        </p:txBody>
      </p:sp>
      <p:sp>
        <p:nvSpPr>
          <p:cNvPr id="3" name="Content Placeholder 2"/>
          <p:cNvSpPr>
            <a:spLocks noGrp="1"/>
          </p:cNvSpPr>
          <p:nvPr>
            <p:ph idx="1"/>
          </p:nvPr>
        </p:nvSpPr>
        <p:spPr/>
        <p:txBody>
          <a:bodyPr>
            <a:normAutofit fontScale="92500" lnSpcReduction="20000"/>
          </a:bodyPr>
          <a:lstStyle/>
          <a:p>
            <a:pPr marL="514350" indent="-514350">
              <a:buFont typeface="+mj-lt"/>
              <a:buAutoNum type="arabicPeriod" startAt="3"/>
            </a:pPr>
            <a:r>
              <a:rPr lang="en-US" dirty="0">
                <a:solidFill>
                  <a:srgbClr val="0070C0"/>
                </a:solidFill>
              </a:rPr>
              <a:t>Given a sample of data, how to decide whether it is </a:t>
            </a:r>
          </a:p>
          <a:p>
            <a:pPr marL="1027113" lvl="1" indent="-338138">
              <a:buFont typeface="+mj-lt"/>
              <a:buAutoNum type="alphaLcParenR"/>
            </a:pPr>
            <a:r>
              <a:rPr lang="en-US" dirty="0">
                <a:solidFill>
                  <a:srgbClr val="0070C0"/>
                </a:solidFill>
              </a:rPr>
              <a:t>Symmetric?</a:t>
            </a:r>
          </a:p>
          <a:p>
            <a:pPr marL="1027113" lvl="1" indent="-338138">
              <a:buFont typeface="+mj-lt"/>
              <a:buAutoNum type="alphaLcParenR"/>
            </a:pPr>
            <a:r>
              <a:rPr lang="en-US" dirty="0">
                <a:solidFill>
                  <a:srgbClr val="0070C0"/>
                </a:solidFill>
              </a:rPr>
              <a:t>Skew-symmetric (positive or negative)?</a:t>
            </a:r>
          </a:p>
          <a:p>
            <a:pPr marL="1027113" lvl="1" indent="-338138">
              <a:buFont typeface="+mj-lt"/>
              <a:buAutoNum type="alphaLcParenR"/>
            </a:pPr>
            <a:r>
              <a:rPr lang="en-US" dirty="0">
                <a:solidFill>
                  <a:srgbClr val="0070C0"/>
                </a:solidFill>
              </a:rPr>
              <a:t>Uniformly increasing (or decreasing)?</a:t>
            </a:r>
          </a:p>
          <a:p>
            <a:pPr marL="1027113" lvl="1" indent="-338138">
              <a:buFont typeface="+mj-lt"/>
              <a:buAutoNum type="alphaLcParenR"/>
            </a:pPr>
            <a:r>
              <a:rPr lang="en-US" dirty="0">
                <a:solidFill>
                  <a:srgbClr val="0070C0"/>
                </a:solidFill>
              </a:rPr>
              <a:t>In-variate?</a:t>
            </a:r>
          </a:p>
          <a:p>
            <a:pPr marL="2708910" lvl="8" indent="-514350">
              <a:buFont typeface="+mj-lt"/>
              <a:buAutoNum type="arabicPeriod" startAt="3"/>
            </a:pPr>
            <a:endParaRPr lang="en-US" dirty="0">
              <a:solidFill>
                <a:srgbClr val="0070C0"/>
              </a:solidFill>
            </a:endParaRPr>
          </a:p>
          <a:p>
            <a:pPr marL="514350" indent="-514350">
              <a:buFont typeface="+mj-lt"/>
              <a:buAutoNum type="arabicPeriod" startAt="3"/>
            </a:pPr>
            <a:r>
              <a:rPr lang="en-US" dirty="0">
                <a:solidFill>
                  <a:srgbClr val="0070C0"/>
                </a:solidFill>
              </a:rPr>
              <a:t>How the box-plots will look for the following types of samples?</a:t>
            </a:r>
          </a:p>
          <a:p>
            <a:pPr marL="365760" lvl="1" indent="0">
              <a:buNone/>
            </a:pPr>
            <a:r>
              <a:rPr lang="en-US" dirty="0">
                <a:solidFill>
                  <a:srgbClr val="0070C0"/>
                </a:solidFill>
              </a:rPr>
              <a:t>    a) Symmetric		b) Positively skew-symmetric</a:t>
            </a:r>
          </a:p>
          <a:p>
            <a:pPr marL="365760" lvl="1" indent="0">
              <a:buNone/>
            </a:pPr>
            <a:r>
              <a:rPr lang="en-US" dirty="0">
                <a:solidFill>
                  <a:srgbClr val="0070C0"/>
                </a:solidFill>
              </a:rPr>
              <a:t>    c) Negatively skew-symmetric        d) in-variate</a:t>
            </a:r>
            <a:endParaRPr lang="en-US" dirty="0"/>
          </a:p>
          <a:p>
            <a:pPr marL="514350" indent="-514350">
              <a:buFont typeface="+mj-lt"/>
              <a:buAutoNum type="arabicPeriod" startAt="5"/>
            </a:pPr>
            <a:endParaRPr lang="en-GB" dirty="0"/>
          </a:p>
        </p:txBody>
      </p:sp>
      <p:sp>
        <p:nvSpPr>
          <p:cNvPr id="4" name="Date Placeholder 3"/>
          <p:cNvSpPr>
            <a:spLocks noGrp="1"/>
          </p:cNvSpPr>
          <p:nvPr>
            <p:ph type="dt" sz="half" idx="10"/>
          </p:nvPr>
        </p:nvSpPr>
        <p:spPr/>
        <p:txBody>
          <a:bodyPr/>
          <a:lstStyle/>
          <a:p>
            <a:r>
              <a:rPr lang="en-IN">
                <a:solidFill>
                  <a:srgbClr val="04617B">
                    <a:shade val="90000"/>
                  </a:srgbClr>
                </a:solidFill>
              </a:rPr>
              <a:t>IIITS: IDA - M2021</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42</a:t>
            </a:fld>
            <a:endParaRPr lang="en-IN" dirty="0">
              <a:solidFill>
                <a:srgbClr val="04617B">
                  <a:shade val="90000"/>
                </a:srgbClr>
              </a:solidFill>
            </a:endParaRPr>
          </a:p>
        </p:txBody>
      </p:sp>
    </p:spTree>
    <p:extLst>
      <p:ext uri="{BB962C8B-B14F-4D97-AF65-F5344CB8AC3E}">
        <p14:creationId xmlns:p14="http://schemas.microsoft.com/office/powerpoint/2010/main" val="356105038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3814" y="345480"/>
            <a:ext cx="8229600" cy="1008112"/>
          </a:xfrm>
        </p:spPr>
        <p:txBody>
          <a:bodyPr/>
          <a:lstStyle/>
          <a:p>
            <a:r>
              <a:rPr lang="en-US" dirty="0"/>
              <a:t>Questions of the day…</a:t>
            </a:r>
            <a:endParaRPr lang="en-GB"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68075" y="1738489"/>
                <a:ext cx="8425339" cy="4586111"/>
              </a:xfrm>
            </p:spPr>
            <p:txBody>
              <a:bodyPr>
                <a:normAutofit fontScale="92500"/>
              </a:bodyPr>
              <a:lstStyle/>
              <a:p>
                <a:pPr marL="514350" indent="-514350">
                  <a:buFont typeface="+mj-lt"/>
                  <a:buAutoNum type="arabicPeriod" startAt="5"/>
                </a:pPr>
                <a:r>
                  <a:rPr lang="en-US" sz="2200" dirty="0">
                    <a:solidFill>
                      <a:srgbClr val="0070C0"/>
                    </a:solidFill>
                  </a:rPr>
                  <a:t>Draw the curves for the following types of distributions and clearly mark the likely locations of mean, median and mode in each of them.</a:t>
                </a:r>
              </a:p>
              <a:p>
                <a:pPr marL="1154430" lvl="2" indent="-514350">
                  <a:buFont typeface="+mj-lt"/>
                  <a:buAutoNum type="alphaLcPeriod"/>
                </a:pPr>
                <a:r>
                  <a:rPr lang="en-US" sz="1600" dirty="0">
                    <a:solidFill>
                      <a:srgbClr val="0070C0"/>
                    </a:solidFill>
                  </a:rPr>
                  <a:t>Symmetric</a:t>
                </a:r>
              </a:p>
              <a:p>
                <a:pPr marL="1154430" lvl="2" indent="-514350">
                  <a:buFont typeface="+mj-lt"/>
                  <a:buAutoNum type="alphaLcPeriod"/>
                </a:pPr>
                <a:r>
                  <a:rPr lang="en-US" sz="1600" dirty="0">
                    <a:solidFill>
                      <a:srgbClr val="0070C0"/>
                    </a:solidFill>
                  </a:rPr>
                  <a:t>Positively skew-symmetric</a:t>
                </a:r>
              </a:p>
              <a:p>
                <a:pPr marL="1154430" lvl="2" indent="-514350">
                  <a:buFont typeface="+mj-lt"/>
                  <a:buAutoNum type="alphaLcPeriod"/>
                </a:pPr>
                <a:r>
                  <a:rPr lang="en-US" sz="1600" dirty="0">
                    <a:solidFill>
                      <a:srgbClr val="0070C0"/>
                    </a:solidFill>
                  </a:rPr>
                  <a:t>Negatively skew-symmetric</a:t>
                </a:r>
              </a:p>
              <a:p>
                <a:pPr marL="274320" lvl="1" indent="-274320" algn="just">
                  <a:buClr>
                    <a:schemeClr val="accent3"/>
                  </a:buClr>
                  <a:buSzPct val="95000"/>
                </a:pPr>
                <a:endParaRPr lang="en-IN" sz="2000" dirty="0">
                  <a:latin typeface="Times New Roman" panose="02020603050405020304" pitchFamily="18" charset="0"/>
                  <a:cs typeface="Times New Roman" panose="02020603050405020304" pitchFamily="18" charset="0"/>
                </a:endParaRPr>
              </a:p>
              <a:p>
                <a:pPr marL="457200" lvl="1" indent="-457200" algn="just">
                  <a:buClr>
                    <a:schemeClr val="accent3"/>
                  </a:buClr>
                  <a:buSzPct val="95000"/>
                  <a:buFont typeface="+mj-lt"/>
                  <a:buAutoNum type="arabicPeriod" startAt="6"/>
                </a:pPr>
                <a:r>
                  <a:rPr lang="en-IN" sz="2000" dirty="0">
                    <a:solidFill>
                      <a:srgbClr val="0070C0"/>
                    </a:solidFill>
                    <a:latin typeface="Times New Roman" panose="02020603050405020304" pitchFamily="18" charset="0"/>
                    <a:cs typeface="Times New Roman" panose="02020603050405020304" pitchFamily="18" charset="0"/>
                  </a:rPr>
                  <a:t>The variance </a:t>
                </a:r>
                <a:r>
                  <a:rPr lang="el-GR" sz="2000" b="1" dirty="0">
                    <a:solidFill>
                      <a:srgbClr val="0070C0"/>
                    </a:solidFill>
                    <a:latin typeface="Times New Roman" panose="02020603050405020304" pitchFamily="18" charset="0"/>
                    <a:cs typeface="Times New Roman" panose="02020603050405020304" pitchFamily="18" charset="0"/>
                  </a:rPr>
                  <a:t>σ²</a:t>
                </a:r>
                <a:r>
                  <a:rPr lang="en-IN" sz="2000" dirty="0">
                    <a:solidFill>
                      <a:srgbClr val="0070C0"/>
                    </a:solidFill>
                    <a:latin typeface="Times New Roman" panose="02020603050405020304" pitchFamily="18" charset="0"/>
                    <a:cs typeface="Times New Roman" panose="02020603050405020304" pitchFamily="18" charset="0"/>
                  </a:rPr>
                  <a:t> of a sample </a:t>
                </a:r>
                <a:r>
                  <a:rPr lang="en-IN" sz="2000" b="1" dirty="0">
                    <a:solidFill>
                      <a:srgbClr val="0070C0"/>
                    </a:solidFill>
                    <a:latin typeface="Times New Roman" panose="02020603050405020304" pitchFamily="18" charset="0"/>
                    <a:cs typeface="Times New Roman" panose="02020603050405020304" pitchFamily="18" charset="0"/>
                  </a:rPr>
                  <a:t>X = { </a:t>
                </a:r>
                <a14:m>
                  <m:oMath xmlns:m="http://schemas.openxmlformats.org/officeDocument/2006/math">
                    <m:sSub>
                      <m:sSubPr>
                        <m:ctrlPr>
                          <a:rPr lang="en-US" sz="2000" b="1" i="1">
                            <a:solidFill>
                              <a:srgbClr val="0070C0"/>
                            </a:solidFill>
                            <a:latin typeface="Cambria Math" panose="02040503050406030204" pitchFamily="18" charset="0"/>
                            <a:cs typeface="Times New Roman" panose="02020603050405020304" pitchFamily="18" charset="0"/>
                          </a:rPr>
                        </m:ctrlPr>
                      </m:sSubPr>
                      <m:e>
                        <m:r>
                          <a:rPr lang="en-IN" sz="2000" b="1">
                            <a:solidFill>
                              <a:srgbClr val="0070C0"/>
                            </a:solidFill>
                            <a:latin typeface="Cambria Math" panose="02040503050406030204" pitchFamily="18" charset="0"/>
                            <a:cs typeface="Times New Roman" panose="02020603050405020304" pitchFamily="18" charset="0"/>
                          </a:rPr>
                          <m:t>𝐱</m:t>
                        </m:r>
                      </m:e>
                      <m:sub>
                        <m:r>
                          <a:rPr lang="en-IN" sz="2000" b="1">
                            <a:solidFill>
                              <a:srgbClr val="0070C0"/>
                            </a:solidFill>
                            <a:latin typeface="Cambria Math" panose="02040503050406030204" pitchFamily="18" charset="0"/>
                            <a:cs typeface="Times New Roman" panose="02020603050405020304" pitchFamily="18" charset="0"/>
                          </a:rPr>
                          <m:t>𝟏</m:t>
                        </m:r>
                      </m:sub>
                    </m:sSub>
                  </m:oMath>
                </a14:m>
                <a:r>
                  <a:rPr lang="en-US" sz="2000" b="1" dirty="0">
                    <a:solidFill>
                      <a:srgbClr val="0070C0"/>
                    </a:solidFill>
                    <a:latin typeface="Times New Roman" panose="02020603050405020304" pitchFamily="18" charset="0"/>
                    <a:cs typeface="Times New Roman" panose="02020603050405020304" pitchFamily="18" charset="0"/>
                  </a:rPr>
                  <a:t>, </a:t>
                </a:r>
                <a14:m>
                  <m:oMath xmlns:m="http://schemas.openxmlformats.org/officeDocument/2006/math">
                    <m:sSub>
                      <m:sSubPr>
                        <m:ctrlPr>
                          <a:rPr lang="en-US" sz="2000" b="1" i="1">
                            <a:solidFill>
                              <a:srgbClr val="0070C0"/>
                            </a:solidFill>
                            <a:latin typeface="Cambria Math" panose="02040503050406030204" pitchFamily="18" charset="0"/>
                            <a:cs typeface="Times New Roman" panose="02020603050405020304" pitchFamily="18" charset="0"/>
                          </a:rPr>
                        </m:ctrlPr>
                      </m:sSubPr>
                      <m:e>
                        <m:r>
                          <a:rPr lang="en-IN" sz="2000" b="1">
                            <a:solidFill>
                              <a:srgbClr val="0070C0"/>
                            </a:solidFill>
                            <a:latin typeface="Cambria Math" panose="02040503050406030204" pitchFamily="18" charset="0"/>
                            <a:cs typeface="Times New Roman" panose="02020603050405020304" pitchFamily="18" charset="0"/>
                          </a:rPr>
                          <m:t>𝐱</m:t>
                        </m:r>
                      </m:e>
                      <m:sub>
                        <m:r>
                          <a:rPr lang="en-IN" sz="2000" b="1">
                            <a:solidFill>
                              <a:srgbClr val="0070C0"/>
                            </a:solidFill>
                            <a:latin typeface="Cambria Math" panose="02040503050406030204" pitchFamily="18" charset="0"/>
                            <a:cs typeface="Times New Roman" panose="02020603050405020304" pitchFamily="18" charset="0"/>
                          </a:rPr>
                          <m:t>𝟐</m:t>
                        </m:r>
                      </m:sub>
                    </m:sSub>
                  </m:oMath>
                </a14:m>
                <a:r>
                  <a:rPr lang="en-US" sz="2000" b="1" dirty="0">
                    <a:solidFill>
                      <a:srgbClr val="0070C0"/>
                    </a:solidFill>
                    <a:latin typeface="Times New Roman" panose="02020603050405020304" pitchFamily="18" charset="0"/>
                    <a:cs typeface="Times New Roman" panose="02020603050405020304" pitchFamily="18" charset="0"/>
                  </a:rPr>
                  <a:t>, </a:t>
                </a:r>
                <a14:m>
                  <m:oMath xmlns:m="http://schemas.openxmlformats.org/officeDocument/2006/math">
                    <m:sSub>
                      <m:sSubPr>
                        <m:ctrlPr>
                          <a:rPr lang="en-US" sz="2000" b="1" i="1">
                            <a:solidFill>
                              <a:srgbClr val="0070C0"/>
                            </a:solidFill>
                            <a:latin typeface="Cambria Math" panose="02040503050406030204" pitchFamily="18" charset="0"/>
                            <a:cs typeface="Times New Roman" panose="02020603050405020304" pitchFamily="18" charset="0"/>
                          </a:rPr>
                        </m:ctrlPr>
                      </m:sSubPr>
                      <m:e>
                        <m:r>
                          <a:rPr lang="en-IN" sz="2000" b="1">
                            <a:solidFill>
                              <a:srgbClr val="0070C0"/>
                            </a:solidFill>
                            <a:latin typeface="Cambria Math" panose="02040503050406030204" pitchFamily="18" charset="0"/>
                            <a:cs typeface="Times New Roman" panose="02020603050405020304" pitchFamily="18" charset="0"/>
                          </a:rPr>
                          <m:t>𝐱</m:t>
                        </m:r>
                      </m:e>
                      <m:sub>
                        <m:r>
                          <a:rPr lang="en-IN" sz="2000" b="1">
                            <a:solidFill>
                              <a:srgbClr val="0070C0"/>
                            </a:solidFill>
                            <a:latin typeface="Cambria Math" panose="02040503050406030204" pitchFamily="18" charset="0"/>
                            <a:cs typeface="Times New Roman" panose="02020603050405020304" pitchFamily="18" charset="0"/>
                          </a:rPr>
                          <m:t>𝟏</m:t>
                        </m:r>
                      </m:sub>
                    </m:sSub>
                  </m:oMath>
                </a14:m>
                <a:r>
                  <a:rPr lang="en-US" sz="2000" b="1" dirty="0">
                    <a:solidFill>
                      <a:srgbClr val="0070C0"/>
                    </a:solidFill>
                    <a:latin typeface="Times New Roman" panose="02020603050405020304" pitchFamily="18" charset="0"/>
                    <a:cs typeface="Times New Roman" panose="02020603050405020304" pitchFamily="18" charset="0"/>
                  </a:rPr>
                  <a:t>,….., </a:t>
                </a:r>
                <a14:m>
                  <m:oMath xmlns:m="http://schemas.openxmlformats.org/officeDocument/2006/math">
                    <m:sSub>
                      <m:sSubPr>
                        <m:ctrlPr>
                          <a:rPr lang="en-US" sz="2000" b="1" i="1">
                            <a:solidFill>
                              <a:srgbClr val="0070C0"/>
                            </a:solidFill>
                            <a:latin typeface="Cambria Math" panose="02040503050406030204" pitchFamily="18" charset="0"/>
                            <a:cs typeface="Times New Roman" panose="02020603050405020304" pitchFamily="18" charset="0"/>
                          </a:rPr>
                        </m:ctrlPr>
                      </m:sSubPr>
                      <m:e>
                        <m:r>
                          <a:rPr lang="en-IN" sz="2000" b="1">
                            <a:solidFill>
                              <a:srgbClr val="0070C0"/>
                            </a:solidFill>
                            <a:latin typeface="Cambria Math" panose="02040503050406030204" pitchFamily="18" charset="0"/>
                            <a:cs typeface="Times New Roman" panose="02020603050405020304" pitchFamily="18" charset="0"/>
                          </a:rPr>
                          <m:t>𝐱</m:t>
                        </m:r>
                      </m:e>
                      <m:sub>
                        <m:r>
                          <a:rPr lang="en-IN" sz="2000" b="1">
                            <a:solidFill>
                              <a:srgbClr val="0070C0"/>
                            </a:solidFill>
                            <a:latin typeface="Cambria Math" panose="02040503050406030204" pitchFamily="18" charset="0"/>
                            <a:cs typeface="Times New Roman" panose="02020603050405020304" pitchFamily="18" charset="0"/>
                          </a:rPr>
                          <m:t>𝐧</m:t>
                        </m:r>
                      </m:sub>
                    </m:sSub>
                  </m:oMath>
                </a14:m>
                <a:r>
                  <a:rPr lang="en-IN" sz="2000" b="1" dirty="0">
                    <a:solidFill>
                      <a:srgbClr val="0070C0"/>
                    </a:solidFill>
                    <a:latin typeface="Times New Roman" panose="02020603050405020304" pitchFamily="18" charset="0"/>
                    <a:cs typeface="Times New Roman" panose="02020603050405020304" pitchFamily="18" charset="0"/>
                  </a:rPr>
                  <a:t> }</a:t>
                </a:r>
                <a:r>
                  <a:rPr lang="en-IN" sz="2000" dirty="0">
                    <a:solidFill>
                      <a:srgbClr val="0070C0"/>
                    </a:solidFill>
                    <a:latin typeface="Times New Roman" panose="02020603050405020304" pitchFamily="18" charset="0"/>
                    <a:cs typeface="Times New Roman" panose="02020603050405020304" pitchFamily="18" charset="0"/>
                  </a:rPr>
                  <a:t> of </a:t>
                </a:r>
                <a:r>
                  <a:rPr lang="en-IN" sz="2000" b="1" i="1" dirty="0">
                    <a:solidFill>
                      <a:srgbClr val="0070C0"/>
                    </a:solidFill>
                    <a:latin typeface="Times New Roman" panose="02020603050405020304" pitchFamily="18" charset="0"/>
                    <a:cs typeface="Times New Roman" panose="02020603050405020304" pitchFamily="18" charset="0"/>
                  </a:rPr>
                  <a:t>n</a:t>
                </a:r>
                <a:r>
                  <a:rPr lang="en-IN" sz="2000" dirty="0">
                    <a:solidFill>
                      <a:srgbClr val="0070C0"/>
                    </a:solidFill>
                    <a:latin typeface="Times New Roman" panose="02020603050405020304" pitchFamily="18" charset="0"/>
                    <a:cs typeface="Times New Roman" panose="02020603050405020304" pitchFamily="18" charset="0"/>
                  </a:rPr>
                  <a:t> data is defined as follows.</a:t>
                </a:r>
              </a:p>
              <a:p>
                <a:pPr marL="0" lvl="1" indent="0" algn="ctr">
                  <a:buClr>
                    <a:schemeClr val="accent3"/>
                  </a:buClr>
                  <a:buSzPct val="95000"/>
                  <a:buNone/>
                </a:pPr>
                <a14:m>
                  <m:oMathPara xmlns:m="http://schemas.openxmlformats.org/officeDocument/2006/math">
                    <m:oMathParaPr>
                      <m:jc m:val="centerGroup"/>
                    </m:oMathParaPr>
                    <m:oMath xmlns:m="http://schemas.openxmlformats.org/officeDocument/2006/math">
                      <m:sSup>
                        <m:sSupPr>
                          <m:ctrlPr>
                            <a:rPr lang="en-IN" sz="2000" b="1" i="1">
                              <a:solidFill>
                                <a:srgbClr val="0070C0"/>
                              </a:solidFill>
                              <a:latin typeface="Cambria Math" panose="02040503050406030204" pitchFamily="18" charset="0"/>
                            </a:rPr>
                          </m:ctrlPr>
                        </m:sSupPr>
                        <m:e>
                          <m:r>
                            <a:rPr lang="en-IN" sz="2000" b="1">
                              <a:solidFill>
                                <a:srgbClr val="0070C0"/>
                              </a:solidFill>
                              <a:latin typeface="Cambria Math" panose="02040503050406030204" pitchFamily="18" charset="0"/>
                            </a:rPr>
                            <m:t>𝛔</m:t>
                          </m:r>
                        </m:e>
                        <m:sup>
                          <m:r>
                            <a:rPr lang="en-IN" sz="2000" b="1">
                              <a:solidFill>
                                <a:srgbClr val="0070C0"/>
                              </a:solidFill>
                              <a:latin typeface="Cambria Math" panose="02040503050406030204" pitchFamily="18" charset="0"/>
                            </a:rPr>
                            <m:t>𝟐</m:t>
                          </m:r>
                        </m:sup>
                      </m:sSup>
                      <m:r>
                        <a:rPr lang="en-IN" sz="2000" b="1">
                          <a:solidFill>
                            <a:srgbClr val="0070C0"/>
                          </a:solidFill>
                          <a:latin typeface="Cambria Math" panose="02040503050406030204" pitchFamily="18" charset="0"/>
                        </a:rPr>
                        <m:t>=</m:t>
                      </m:r>
                      <m:f>
                        <m:fPr>
                          <m:ctrlPr>
                            <a:rPr lang="en-IN" sz="2000" b="1" i="1">
                              <a:solidFill>
                                <a:srgbClr val="0070C0"/>
                              </a:solidFill>
                              <a:latin typeface="Cambria Math" panose="02040503050406030204" pitchFamily="18" charset="0"/>
                            </a:rPr>
                          </m:ctrlPr>
                        </m:fPr>
                        <m:num>
                          <m:r>
                            <a:rPr lang="en-IN" sz="2000" b="1">
                              <a:solidFill>
                                <a:srgbClr val="0070C0"/>
                              </a:solidFill>
                              <a:latin typeface="Cambria Math" panose="02040503050406030204" pitchFamily="18" charset="0"/>
                            </a:rPr>
                            <m:t>𝟏</m:t>
                          </m:r>
                        </m:num>
                        <m:den>
                          <m:r>
                            <a:rPr lang="en-IN" sz="2000" b="1">
                              <a:solidFill>
                                <a:srgbClr val="0070C0"/>
                              </a:solidFill>
                              <a:latin typeface="Cambria Math" panose="02040503050406030204" pitchFamily="18" charset="0"/>
                            </a:rPr>
                            <m:t>𝐧</m:t>
                          </m:r>
                          <m:r>
                            <a:rPr lang="en-IN" sz="2000" b="1">
                              <a:solidFill>
                                <a:srgbClr val="0070C0"/>
                              </a:solidFill>
                              <a:latin typeface="Cambria Math" panose="02040503050406030204" pitchFamily="18" charset="0"/>
                            </a:rPr>
                            <m:t>−</m:t>
                          </m:r>
                          <m:r>
                            <a:rPr lang="en-IN" sz="2000" b="1">
                              <a:solidFill>
                                <a:srgbClr val="0070C0"/>
                              </a:solidFill>
                              <a:latin typeface="Cambria Math" panose="02040503050406030204" pitchFamily="18" charset="0"/>
                            </a:rPr>
                            <m:t>𝟏</m:t>
                          </m:r>
                        </m:den>
                      </m:f>
                      <m:r>
                        <a:rPr lang="en-IN" sz="2000" b="1">
                          <a:solidFill>
                            <a:srgbClr val="0070C0"/>
                          </a:solidFill>
                          <a:latin typeface="Cambria Math" panose="02040503050406030204" pitchFamily="18" charset="0"/>
                        </a:rPr>
                        <m:t>  </m:t>
                      </m:r>
                      <m:nary>
                        <m:naryPr>
                          <m:chr m:val="∑"/>
                          <m:limLoc m:val="undOvr"/>
                          <m:ctrlPr>
                            <a:rPr lang="en-IN" sz="2000" b="1" i="1">
                              <a:solidFill>
                                <a:srgbClr val="0070C0"/>
                              </a:solidFill>
                              <a:latin typeface="Cambria Math" panose="02040503050406030204" pitchFamily="18" charset="0"/>
                            </a:rPr>
                          </m:ctrlPr>
                        </m:naryPr>
                        <m:sub>
                          <m:r>
                            <a:rPr lang="en-IN" sz="2000" b="1">
                              <a:solidFill>
                                <a:srgbClr val="0070C0"/>
                              </a:solidFill>
                              <a:latin typeface="Cambria Math" panose="02040503050406030204" pitchFamily="18" charset="0"/>
                            </a:rPr>
                            <m:t>𝐢</m:t>
                          </m:r>
                          <m:r>
                            <a:rPr lang="en-IN" sz="2000" b="1">
                              <a:solidFill>
                                <a:srgbClr val="0070C0"/>
                              </a:solidFill>
                              <a:latin typeface="Cambria Math" panose="02040503050406030204" pitchFamily="18" charset="0"/>
                            </a:rPr>
                            <m:t>=</m:t>
                          </m:r>
                          <m:r>
                            <a:rPr lang="en-IN" sz="2000" b="1">
                              <a:solidFill>
                                <a:srgbClr val="0070C0"/>
                              </a:solidFill>
                              <a:latin typeface="Cambria Math" panose="02040503050406030204" pitchFamily="18" charset="0"/>
                            </a:rPr>
                            <m:t>𝟏</m:t>
                          </m:r>
                        </m:sub>
                        <m:sup>
                          <m:r>
                            <a:rPr lang="en-IN" sz="2000" b="1">
                              <a:solidFill>
                                <a:srgbClr val="0070C0"/>
                              </a:solidFill>
                              <a:latin typeface="Cambria Math" panose="02040503050406030204" pitchFamily="18" charset="0"/>
                            </a:rPr>
                            <m:t>𝐧</m:t>
                          </m:r>
                        </m:sup>
                        <m:e>
                          <m:sSup>
                            <m:sSupPr>
                              <m:ctrlPr>
                                <a:rPr lang="en-IN" sz="2000" b="1" i="1">
                                  <a:solidFill>
                                    <a:srgbClr val="0070C0"/>
                                  </a:solidFill>
                                  <a:latin typeface="Cambria Math" panose="02040503050406030204" pitchFamily="18" charset="0"/>
                                </a:rPr>
                              </m:ctrlPr>
                            </m:sSupPr>
                            <m:e>
                              <m:d>
                                <m:dPr>
                                  <m:ctrlPr>
                                    <a:rPr lang="en-IN" sz="2000" b="1" i="1">
                                      <a:solidFill>
                                        <a:srgbClr val="0070C0"/>
                                      </a:solidFill>
                                      <a:latin typeface="Cambria Math" panose="02040503050406030204" pitchFamily="18" charset="0"/>
                                    </a:rPr>
                                  </m:ctrlPr>
                                </m:dPr>
                                <m:e>
                                  <m:sSub>
                                    <m:sSubPr>
                                      <m:ctrlPr>
                                        <a:rPr lang="en-IN" sz="2000" b="1" i="1">
                                          <a:solidFill>
                                            <a:srgbClr val="0070C0"/>
                                          </a:solidFill>
                                          <a:latin typeface="Cambria Math" panose="02040503050406030204" pitchFamily="18" charset="0"/>
                                        </a:rPr>
                                      </m:ctrlPr>
                                    </m:sSubPr>
                                    <m:e>
                                      <m:r>
                                        <a:rPr lang="en-IN" sz="2000" b="1">
                                          <a:solidFill>
                                            <a:srgbClr val="0070C0"/>
                                          </a:solidFill>
                                          <a:latin typeface="Cambria Math" panose="02040503050406030204" pitchFamily="18" charset="0"/>
                                        </a:rPr>
                                        <m:t>𝐱</m:t>
                                      </m:r>
                                    </m:e>
                                    <m:sub>
                                      <m:r>
                                        <a:rPr lang="en-IN" sz="2000" b="1">
                                          <a:solidFill>
                                            <a:srgbClr val="0070C0"/>
                                          </a:solidFill>
                                          <a:latin typeface="Cambria Math" panose="02040503050406030204" pitchFamily="18" charset="0"/>
                                        </a:rPr>
                                        <m:t>𝐢</m:t>
                                      </m:r>
                                    </m:sub>
                                  </m:sSub>
                                  <m:r>
                                    <a:rPr lang="en-IN" sz="2000" b="1">
                                      <a:solidFill>
                                        <a:srgbClr val="0070C0"/>
                                      </a:solidFill>
                                      <a:latin typeface="Cambria Math" panose="02040503050406030204" pitchFamily="18" charset="0"/>
                                    </a:rPr>
                                    <m:t>− </m:t>
                                  </m:r>
                                  <m:bar>
                                    <m:barPr>
                                      <m:pos m:val="top"/>
                                      <m:ctrlPr>
                                        <a:rPr lang="en-IN" sz="2000" b="1" i="1">
                                          <a:solidFill>
                                            <a:srgbClr val="0070C0"/>
                                          </a:solidFill>
                                          <a:latin typeface="Cambria Math" panose="02040503050406030204" pitchFamily="18" charset="0"/>
                                        </a:rPr>
                                      </m:ctrlPr>
                                    </m:barPr>
                                    <m:e>
                                      <m:r>
                                        <a:rPr lang="en-IN" sz="2000" b="1">
                                          <a:solidFill>
                                            <a:srgbClr val="0070C0"/>
                                          </a:solidFill>
                                          <a:latin typeface="Cambria Math" panose="02040503050406030204" pitchFamily="18" charset="0"/>
                                        </a:rPr>
                                        <m:t>𝐱</m:t>
                                      </m:r>
                                    </m:e>
                                  </m:bar>
                                </m:e>
                              </m:d>
                            </m:e>
                            <m:sup>
                              <m:r>
                                <a:rPr lang="en-IN" sz="2000" b="1">
                                  <a:solidFill>
                                    <a:srgbClr val="0070C0"/>
                                  </a:solidFill>
                                  <a:latin typeface="Cambria Math" panose="02040503050406030204" pitchFamily="18" charset="0"/>
                                </a:rPr>
                                <m:t>𝟐</m:t>
                              </m:r>
                            </m:sup>
                          </m:sSup>
                        </m:e>
                      </m:nary>
                    </m:oMath>
                  </m:oMathPara>
                </a14:m>
                <a:endParaRPr lang="en-US" sz="2000" b="1" dirty="0">
                  <a:solidFill>
                    <a:srgbClr val="0070C0"/>
                  </a:solidFill>
                  <a:latin typeface="Times New Roman" panose="02020603050405020304" pitchFamily="18" charset="0"/>
                  <a:cs typeface="Times New Roman" panose="02020603050405020304" pitchFamily="18" charset="0"/>
                </a:endParaRPr>
              </a:p>
              <a:p>
                <a:pPr marL="274320" lvl="2" indent="0">
                  <a:buClr>
                    <a:schemeClr val="accent3"/>
                  </a:buClr>
                  <a:buSzPct val="95000"/>
                  <a:buNone/>
                </a:pPr>
                <a:r>
                  <a:rPr lang="en-IN" sz="2000" dirty="0">
                    <a:solidFill>
                      <a:srgbClr val="0070C0"/>
                    </a:solidFill>
                    <a:latin typeface="Times New Roman" panose="02020603050405020304" pitchFamily="18" charset="0"/>
                    <a:cs typeface="Times New Roman" panose="02020603050405020304" pitchFamily="18" charset="0"/>
                  </a:rPr>
                  <a:t>where, </a:t>
                </a:r>
                <a14:m>
                  <m:oMath xmlns:m="http://schemas.openxmlformats.org/officeDocument/2006/math">
                    <m:bar>
                      <m:barPr>
                        <m:pos m:val="top"/>
                        <m:ctrlPr>
                          <a:rPr lang="en-IN" sz="2000" i="1">
                            <a:solidFill>
                              <a:srgbClr val="0070C0"/>
                            </a:solidFill>
                            <a:latin typeface="Cambria Math" panose="02040503050406030204" pitchFamily="18" charset="0"/>
                          </a:rPr>
                        </m:ctrlPr>
                      </m:barPr>
                      <m:e>
                        <m:r>
                          <m:rPr>
                            <m:sty m:val="p"/>
                          </m:rPr>
                          <a:rPr lang="en-IN" sz="2000">
                            <a:solidFill>
                              <a:srgbClr val="0070C0"/>
                            </a:solidFill>
                            <a:latin typeface="Cambria Math" panose="02040503050406030204" pitchFamily="18" charset="0"/>
                          </a:rPr>
                          <m:t>x</m:t>
                        </m:r>
                      </m:e>
                    </m:bar>
                  </m:oMath>
                </a14:m>
                <a:r>
                  <a:rPr lang="en-US" sz="2000" dirty="0">
                    <a:solidFill>
                      <a:srgbClr val="0070C0"/>
                    </a:solidFill>
                    <a:latin typeface="Times New Roman" panose="02020603050405020304" pitchFamily="18" charset="0"/>
                    <a:cs typeface="Times New Roman" panose="02020603050405020304" pitchFamily="18" charset="0"/>
                  </a:rPr>
                  <a:t> denotes the mean of the sample. Why </a:t>
                </a:r>
                <a:r>
                  <a:rPr lang="en-US" sz="2000" i="1" dirty="0">
                    <a:solidFill>
                      <a:srgbClr val="0070C0"/>
                    </a:solidFill>
                    <a:latin typeface="Times New Roman" panose="02020603050405020304" pitchFamily="18" charset="0"/>
                    <a:cs typeface="Times New Roman" panose="02020603050405020304" pitchFamily="18" charset="0"/>
                  </a:rPr>
                  <a:t>(n-1) </a:t>
                </a:r>
                <a:r>
                  <a:rPr lang="en-US" sz="2000" dirty="0">
                    <a:solidFill>
                      <a:srgbClr val="0070C0"/>
                    </a:solidFill>
                    <a:latin typeface="Times New Roman" panose="02020603050405020304" pitchFamily="18" charset="0"/>
                    <a:cs typeface="Times New Roman" panose="02020603050405020304" pitchFamily="18" charset="0"/>
                  </a:rPr>
                  <a:t>is in the denominator in stead of </a:t>
                </a:r>
                <a:r>
                  <a:rPr lang="en-US" sz="2000" i="1" dirty="0">
                    <a:solidFill>
                      <a:srgbClr val="0070C0"/>
                    </a:solidFill>
                    <a:latin typeface="Times New Roman" panose="02020603050405020304" pitchFamily="18" charset="0"/>
                    <a:cs typeface="Times New Roman" panose="02020603050405020304" pitchFamily="18" charset="0"/>
                  </a:rPr>
                  <a:t>n</a:t>
                </a:r>
                <a:r>
                  <a:rPr lang="en-US" sz="2000" dirty="0">
                    <a:solidFill>
                      <a:srgbClr val="0070C0"/>
                    </a:solidFill>
                    <a:latin typeface="Times New Roman" panose="02020603050405020304" pitchFamily="18" charset="0"/>
                    <a:cs typeface="Times New Roman" panose="02020603050405020304" pitchFamily="18" charset="0"/>
                  </a:rPr>
                  <a:t>?</a:t>
                </a:r>
                <a:endParaRPr lang="en-US" dirty="0">
                  <a:solidFill>
                    <a:srgbClr val="0070C0"/>
                  </a:solidFill>
                </a:endParaRPr>
              </a:p>
              <a:p>
                <a:pPr marL="514350" indent="-514350">
                  <a:buFont typeface="+mj-lt"/>
                  <a:buAutoNum type="arabicPeriod" startAt="5"/>
                </a:pPr>
                <a:endParaRPr lang="en-GB"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68075" y="1738489"/>
                <a:ext cx="8425339" cy="4586111"/>
              </a:xfrm>
              <a:blipFill>
                <a:blip r:embed="rId2"/>
                <a:stretch>
                  <a:fillRect l="-602" t="-552" r="-1054" b="-10497"/>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IN">
                <a:solidFill>
                  <a:srgbClr val="04617B">
                    <a:shade val="90000"/>
                  </a:srgbClr>
                </a:solidFill>
              </a:rPr>
              <a:t>IIITS: IDA - M2021</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43</a:t>
            </a:fld>
            <a:endParaRPr lang="en-IN" dirty="0">
              <a:solidFill>
                <a:srgbClr val="04617B">
                  <a:shade val="90000"/>
                </a:srgbClr>
              </a:solidFill>
            </a:endParaRPr>
          </a:p>
        </p:txBody>
      </p:sp>
    </p:spTree>
    <p:extLst>
      <p:ext uri="{BB962C8B-B14F-4D97-AF65-F5344CB8AC3E}">
        <p14:creationId xmlns:p14="http://schemas.microsoft.com/office/powerpoint/2010/main" val="392034589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3814" y="345480"/>
            <a:ext cx="8229600" cy="1008112"/>
          </a:xfrm>
        </p:spPr>
        <p:txBody>
          <a:bodyPr/>
          <a:lstStyle/>
          <a:p>
            <a:r>
              <a:rPr lang="en-US" dirty="0"/>
              <a:t>Questions of the day…</a:t>
            </a:r>
            <a:endParaRPr lang="en-GB" dirty="0"/>
          </a:p>
        </p:txBody>
      </p:sp>
      <p:sp>
        <p:nvSpPr>
          <p:cNvPr id="3" name="Content Placeholder 2"/>
          <p:cNvSpPr>
            <a:spLocks noGrp="1"/>
          </p:cNvSpPr>
          <p:nvPr>
            <p:ph idx="1"/>
          </p:nvPr>
        </p:nvSpPr>
        <p:spPr>
          <a:xfrm>
            <a:off x="468075" y="1738489"/>
            <a:ext cx="8425339" cy="4586111"/>
          </a:xfrm>
        </p:spPr>
        <p:txBody>
          <a:bodyPr>
            <a:normAutofit/>
          </a:bodyPr>
          <a:lstStyle/>
          <a:p>
            <a:pPr marL="0" indent="0">
              <a:buNone/>
            </a:pPr>
            <a:r>
              <a:rPr lang="en-US" sz="2200" dirty="0">
                <a:solidFill>
                  <a:srgbClr val="0070C0"/>
                </a:solidFill>
              </a:rPr>
              <a:t>7.  What are the degree of freedoms in each of the following cases.</a:t>
            </a:r>
          </a:p>
          <a:p>
            <a:pPr marL="1154430" lvl="2" indent="-514350">
              <a:buFont typeface="+mj-lt"/>
              <a:buAutoNum type="alphaLcPeriod"/>
            </a:pPr>
            <a:r>
              <a:rPr lang="en-US" sz="1800" dirty="0">
                <a:solidFill>
                  <a:srgbClr val="0070C0"/>
                </a:solidFill>
              </a:rPr>
              <a:t>A sample with a single data</a:t>
            </a:r>
          </a:p>
          <a:p>
            <a:pPr marL="1154430" lvl="2" indent="-514350">
              <a:buFont typeface="+mj-lt"/>
              <a:buAutoNum type="alphaLcPeriod"/>
            </a:pPr>
            <a:r>
              <a:rPr lang="en-US" sz="1800" dirty="0">
                <a:solidFill>
                  <a:srgbClr val="0070C0"/>
                </a:solidFill>
              </a:rPr>
              <a:t>A sample with </a:t>
            </a:r>
            <a:r>
              <a:rPr lang="en-US" sz="1800" i="1" dirty="0">
                <a:solidFill>
                  <a:srgbClr val="0070C0"/>
                </a:solidFill>
              </a:rPr>
              <a:t>n</a:t>
            </a:r>
            <a:r>
              <a:rPr lang="en-US" sz="1800" dirty="0">
                <a:solidFill>
                  <a:srgbClr val="0070C0"/>
                </a:solidFill>
              </a:rPr>
              <a:t> data</a:t>
            </a:r>
          </a:p>
          <a:p>
            <a:pPr marL="1154430" lvl="2" indent="-514350">
              <a:buFont typeface="+mj-lt"/>
              <a:buAutoNum type="alphaLcPeriod"/>
            </a:pPr>
            <a:r>
              <a:rPr lang="en-US" sz="1800" dirty="0">
                <a:solidFill>
                  <a:srgbClr val="0070C0"/>
                </a:solidFill>
              </a:rPr>
              <a:t>A sample of tabular data with </a:t>
            </a:r>
            <a:r>
              <a:rPr lang="en-US" sz="1800" i="1" dirty="0">
                <a:solidFill>
                  <a:srgbClr val="0070C0"/>
                </a:solidFill>
              </a:rPr>
              <a:t>n</a:t>
            </a:r>
            <a:r>
              <a:rPr lang="en-US" sz="1800" dirty="0">
                <a:solidFill>
                  <a:srgbClr val="0070C0"/>
                </a:solidFill>
              </a:rPr>
              <a:t> rows and </a:t>
            </a:r>
            <a:r>
              <a:rPr lang="en-US" sz="1800" i="1" dirty="0">
                <a:solidFill>
                  <a:srgbClr val="0070C0"/>
                </a:solidFill>
              </a:rPr>
              <a:t>m</a:t>
            </a:r>
            <a:r>
              <a:rPr lang="en-US" sz="1800" dirty="0">
                <a:solidFill>
                  <a:srgbClr val="0070C0"/>
                </a:solidFill>
              </a:rPr>
              <a:t> columns</a:t>
            </a:r>
          </a:p>
          <a:p>
            <a:pPr marL="274320" lvl="1" indent="-274320" algn="just">
              <a:buClr>
                <a:schemeClr val="accent3"/>
              </a:buClr>
              <a:buSzPct val="95000"/>
            </a:pPr>
            <a:endParaRPr lang="en-IN" sz="2000" dirty="0">
              <a:latin typeface="Times New Roman" panose="02020603050405020304" pitchFamily="18" charset="0"/>
              <a:cs typeface="Times New Roman" panose="02020603050405020304" pitchFamily="18" charset="0"/>
            </a:endParaRPr>
          </a:p>
          <a:p>
            <a:pPr marL="514350" indent="-514350">
              <a:buFont typeface="+mj-lt"/>
              <a:buAutoNum type="arabicPeriod" startAt="5"/>
            </a:pPr>
            <a:endParaRPr lang="en-GB" dirty="0"/>
          </a:p>
        </p:txBody>
      </p:sp>
      <p:sp>
        <p:nvSpPr>
          <p:cNvPr id="4" name="Date Placeholder 3"/>
          <p:cNvSpPr>
            <a:spLocks noGrp="1"/>
          </p:cNvSpPr>
          <p:nvPr>
            <p:ph type="dt" sz="half" idx="10"/>
          </p:nvPr>
        </p:nvSpPr>
        <p:spPr/>
        <p:txBody>
          <a:bodyPr/>
          <a:lstStyle/>
          <a:p>
            <a:r>
              <a:rPr lang="en-IN">
                <a:solidFill>
                  <a:srgbClr val="04617B">
                    <a:shade val="90000"/>
                  </a:srgbClr>
                </a:solidFill>
              </a:rPr>
              <a:t>IIITS: IDA - M2021</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44</a:t>
            </a:fld>
            <a:endParaRPr lang="en-IN" dirty="0">
              <a:solidFill>
                <a:srgbClr val="04617B">
                  <a:shade val="90000"/>
                </a:srgbClr>
              </a:solidFill>
            </a:endParaRPr>
          </a:p>
        </p:txBody>
      </p:sp>
    </p:spTree>
    <p:extLst>
      <p:ext uri="{BB962C8B-B14F-4D97-AF65-F5344CB8AC3E}">
        <p14:creationId xmlns:p14="http://schemas.microsoft.com/office/powerpoint/2010/main" val="20284111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4948" y="260648"/>
            <a:ext cx="8425339" cy="533436"/>
          </a:xfrm>
        </p:spPr>
        <p:txBody>
          <a:bodyPr>
            <a:normAutofit fontScale="90000"/>
          </a:bodyPr>
          <a:lstStyle/>
          <a:p>
            <a:r>
              <a:rPr lang="en-US" sz="4000" dirty="0">
                <a:solidFill>
                  <a:srgbClr val="A50021"/>
                </a:solidFill>
                <a:latin typeface="Times New Roman" pitchFamily="18" charset="0"/>
                <a:cs typeface="Times New Roman" pitchFamily="18" charset="0"/>
              </a:rPr>
              <a:t>Harmonic mean</a:t>
            </a:r>
            <a:endParaRPr lang="en-IN" sz="4000" dirty="0">
              <a:solidFill>
                <a:srgbClr val="A50021"/>
              </a:solidFill>
              <a:latin typeface="Times New Roman" pitchFamily="18" charset="0"/>
              <a:cs typeface="Times New Roman" pitchFamily="18" charset="0"/>
            </a:endParaRPr>
          </a:p>
        </p:txBody>
      </p:sp>
      <p:sp>
        <p:nvSpPr>
          <p:cNvPr id="4" name="Date Placeholder 3"/>
          <p:cNvSpPr>
            <a:spLocks noGrp="1"/>
          </p:cNvSpPr>
          <p:nvPr>
            <p:ph type="dt" sz="half" idx="10"/>
          </p:nvPr>
        </p:nvSpPr>
        <p:spPr/>
        <p:txBody>
          <a:bodyPr/>
          <a:lstStyle/>
          <a:p>
            <a:r>
              <a:rPr lang="en-IN">
                <a:solidFill>
                  <a:srgbClr val="04617B">
                    <a:shade val="90000"/>
                  </a:srgbClr>
                </a:solidFill>
              </a:rPr>
              <a:t>IIITS: IDA - M2021</a:t>
            </a:r>
            <a:endParaRPr lang="en-IN" dirty="0">
              <a:solidFill>
                <a:srgbClr val="04617B">
                  <a:shade val="90000"/>
                </a:srgbClr>
              </a:solidFill>
            </a:endParaRP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5</a:t>
            </a:fld>
            <a:endParaRPr lang="en-IN" dirty="0">
              <a:solidFill>
                <a:srgbClr val="04617B">
                  <a:shade val="90000"/>
                </a:srgbClr>
              </a:solidFill>
            </a:endParaRPr>
          </a:p>
        </p:txBody>
      </p:sp>
      <mc:AlternateContent xmlns:mc="http://schemas.openxmlformats.org/markup-compatibility/2006" xmlns:a14="http://schemas.microsoft.com/office/drawing/2010/main">
        <mc:Choice Requires="a14">
          <p:sp>
            <p:nvSpPr>
              <p:cNvPr id="7" name="Rectangle 6"/>
              <p:cNvSpPr/>
              <p:nvPr/>
            </p:nvSpPr>
            <p:spPr>
              <a:xfrm>
                <a:off x="701801" y="1087664"/>
                <a:ext cx="7734300" cy="4836675"/>
              </a:xfrm>
              <a:prstGeom prst="rect">
                <a:avLst/>
              </a:prstGeom>
              <a:gradFill flip="none" rotWithShape="1">
                <a:gsLst>
                  <a:gs pos="0">
                    <a:srgbClr val="8488C4"/>
                  </a:gs>
                  <a:gs pos="53000">
                    <a:srgbClr val="D4DEFF"/>
                  </a:gs>
                  <a:gs pos="83000">
                    <a:srgbClr val="D4DEFF"/>
                  </a:gs>
                  <a:gs pos="100000">
                    <a:srgbClr val="96AB94"/>
                  </a:gs>
                </a:gsLst>
                <a:lin ang="5400000" scaled="0"/>
                <a:tileRect/>
              </a:gradFill>
              <a:effectLst>
                <a:glow rad="63500">
                  <a:schemeClr val="accent2">
                    <a:satMod val="175000"/>
                    <a:alpha val="40000"/>
                  </a:schemeClr>
                </a:glo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dirty="0">
                  <a:solidFill>
                    <a:prstClr val="black"/>
                  </a:solidFill>
                </a:endParaRPr>
              </a:p>
              <a:p>
                <a:pPr algn="just"/>
                <a:endParaRPr lang="en-US" dirty="0">
                  <a:solidFill>
                    <a:prstClr val="black"/>
                  </a:solidFill>
                </a:endParaRPr>
              </a:p>
              <a:p>
                <a:pPr marL="274320" lvl="3" indent="0" algn="just">
                  <a:buSzPct val="95000"/>
                  <a:buNone/>
                </a:pPr>
                <a:r>
                  <a:rPr lang="en-US" dirty="0">
                    <a:solidFill>
                      <a:schemeClr val="tx1"/>
                    </a:solidFill>
                    <a:latin typeface="Times New Roman" panose="02020603050405020304" pitchFamily="18" charset="0"/>
                    <a:cs typeface="Times New Roman" panose="02020603050405020304" pitchFamily="18" charset="0"/>
                  </a:rPr>
                  <a:t>If all </a:t>
                </a:r>
                <a:r>
                  <a:rPr lang="en-IN" dirty="0">
                    <a:solidFill>
                      <a:schemeClr val="tx1"/>
                    </a:solidFill>
                    <a:latin typeface="Times New Roman" panose="02020603050405020304" pitchFamily="18" charset="0"/>
                    <a:cs typeface="Times New Roman" panose="02020603050405020304" pitchFamily="18" charset="0"/>
                  </a:rPr>
                  <a:t>observations are non zero, the reciprocal of the arithmetic mean of the reciprocals of observations is known as harmonic mean.</a:t>
                </a:r>
              </a:p>
              <a:p>
                <a:pPr marL="274320" lvl="3" indent="0" algn="just">
                  <a:buSzPct val="95000"/>
                  <a:buNone/>
                </a:pPr>
                <a:endParaRPr lang="en-IN" dirty="0">
                  <a:solidFill>
                    <a:schemeClr val="tx1"/>
                  </a:solidFill>
                  <a:latin typeface="Times New Roman" panose="02020603050405020304" pitchFamily="18" charset="0"/>
                  <a:cs typeface="Times New Roman" panose="02020603050405020304" pitchFamily="18" charset="0"/>
                </a:endParaRPr>
              </a:p>
              <a:p>
                <a:pPr marL="891540" lvl="4" indent="-342900" algn="just">
                  <a:buSzPct val="95000"/>
                </a:pPr>
                <a:r>
                  <a:rPr lang="en-IN" dirty="0">
                    <a:solidFill>
                      <a:srgbClr val="A50021"/>
                    </a:solidFill>
                    <a:latin typeface="Times New Roman" panose="02020603050405020304" pitchFamily="18" charset="0"/>
                    <a:cs typeface="Times New Roman" panose="02020603050405020304" pitchFamily="18" charset="0"/>
                  </a:rPr>
                  <a:t>For ungrouped data</a:t>
                </a:r>
              </a:p>
              <a:p>
                <a:pPr marL="274320" lvl="3" indent="0" algn="ctr">
                  <a:buSzPct val="95000"/>
                  <a:buNone/>
                </a:pPr>
                <a14:m>
                  <m:oMathPara xmlns:m="http://schemas.openxmlformats.org/officeDocument/2006/math">
                    <m:oMathParaPr>
                      <m:jc m:val="centerGroup"/>
                    </m:oMathParaPr>
                    <m:oMath xmlns:m="http://schemas.openxmlformats.org/officeDocument/2006/math">
                      <m:acc>
                        <m:accPr>
                          <m:chr m:val="̂"/>
                          <m:ctrlPr>
                            <a:rPr lang="en-IN" sz="2000" i="1" smtClean="0">
                              <a:solidFill>
                                <a:schemeClr val="tx1"/>
                              </a:solidFill>
                              <a:latin typeface="Cambria Math" panose="02040503050406030204" pitchFamily="18" charset="0"/>
                            </a:rPr>
                          </m:ctrlPr>
                        </m:accPr>
                        <m:e>
                          <m:r>
                            <a:rPr lang="en-IN" sz="2000" b="1" i="1">
                              <a:solidFill>
                                <a:schemeClr val="tx1"/>
                              </a:solidFill>
                              <a:latin typeface="Cambria Math"/>
                            </a:rPr>
                            <m:t>𝒙</m:t>
                          </m:r>
                        </m:e>
                      </m:acc>
                      <m:r>
                        <a:rPr lang="en-US" sz="2000" b="1" i="1" smtClean="0">
                          <a:solidFill>
                            <a:schemeClr val="tx1"/>
                          </a:solidFill>
                          <a:latin typeface="Cambria Math"/>
                        </a:rPr>
                        <m:t>=</m:t>
                      </m:r>
                      <m:f>
                        <m:fPr>
                          <m:ctrlPr>
                            <a:rPr lang="en-US" sz="2000" b="1"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fPr>
                        <m:num>
                          <m:r>
                            <a:rPr lang="en-IN" sz="2000" b="1"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𝒏</m:t>
                          </m:r>
                        </m:num>
                        <m:den>
                          <m:nary>
                            <m:naryPr>
                              <m:chr m:val="∑"/>
                              <m:ctrlPr>
                                <a:rPr lang="en-US" sz="2000" b="1"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naryPr>
                            <m:sub>
                              <m:r>
                                <m:rPr>
                                  <m:brk m:alnAt="23"/>
                                </m:rPr>
                                <a:rPr lang="en-IN" sz="2000" b="1"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𝒊</m:t>
                              </m:r>
                              <m:r>
                                <a:rPr lang="en-IN" sz="2000" b="1"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r>
                                <a:rPr lang="en-IN" sz="2000" b="1"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𝟏</m:t>
                              </m:r>
                            </m:sub>
                            <m:sup>
                              <m:r>
                                <a:rPr lang="en-IN" sz="2000" b="1"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𝒏</m:t>
                              </m:r>
                            </m:sup>
                            <m:e>
                              <m:r>
                                <a:rPr lang="en-IN" sz="2000" b="1"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 </m:t>
                              </m:r>
                              <m:f>
                                <m:fPr>
                                  <m:ctrlPr>
                                    <a:rPr lang="en-US" sz="2000" b="1"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fPr>
                                <m:num>
                                  <m:r>
                                    <a:rPr lang="en-IN" sz="2000" b="1"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𝟏</m:t>
                                  </m:r>
                                </m:num>
                                <m:den>
                                  <m:r>
                                    <m:rPr>
                                      <m:nor/>
                                    </m:rPr>
                                    <a:rPr lang="en-US" sz="2000" b="1"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x</m:t>
                                  </m:r>
                                  <m:r>
                                    <m:rPr>
                                      <m:nor/>
                                    </m:rPr>
                                    <a:rPr lang="en-IN" sz="2000" b="1" i="1" baseline="-2500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i</m:t>
                                  </m:r>
                                </m:den>
                              </m:f>
                            </m:e>
                          </m:nary>
                        </m:den>
                      </m:f>
                    </m:oMath>
                  </m:oMathPara>
                </a14:m>
                <a:endParaRPr lang="en-US" sz="2000" b="1"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endParaRPr>
              </a:p>
              <a:p>
                <a:pPr marL="891540" lvl="4" indent="-342900">
                  <a:buSzPct val="95000"/>
                </a:pPr>
                <a:r>
                  <a:rPr lang="en-US" dirty="0">
                    <a:solidFill>
                      <a:srgbClr val="A50021"/>
                    </a:solidFill>
                    <a:latin typeface="Times New Roman" panose="02020603050405020304" pitchFamily="18" charset="0"/>
                    <a:cs typeface="Times New Roman" panose="02020603050405020304" pitchFamily="18" charset="0"/>
                  </a:rPr>
                  <a:t>For grouped data</a:t>
                </a:r>
              </a:p>
              <a:p>
                <a:pPr marL="274320" lvl="3" indent="0" algn="ctr">
                  <a:buSzPct val="95000"/>
                  <a:buNone/>
                </a:pPr>
                <a14:m>
                  <m:oMathPara xmlns:m="http://schemas.openxmlformats.org/officeDocument/2006/math">
                    <m:oMathParaPr>
                      <m:jc m:val="centerGroup"/>
                    </m:oMathParaPr>
                    <m:oMath xmlns:m="http://schemas.openxmlformats.org/officeDocument/2006/math">
                      <m:acc>
                        <m:accPr>
                          <m:chr m:val="̂"/>
                          <m:ctrlPr>
                            <a:rPr lang="en-IN" sz="2400" i="1" smtClean="0">
                              <a:solidFill>
                                <a:schemeClr val="tx1"/>
                              </a:solidFill>
                              <a:latin typeface="Cambria Math" panose="02040503050406030204" pitchFamily="18" charset="0"/>
                            </a:rPr>
                          </m:ctrlPr>
                        </m:accPr>
                        <m:e>
                          <m:r>
                            <a:rPr lang="en-IN" sz="2400" b="1" i="1">
                              <a:solidFill>
                                <a:schemeClr val="tx1"/>
                              </a:solidFill>
                              <a:latin typeface="Cambria Math"/>
                            </a:rPr>
                            <m:t>𝒙</m:t>
                          </m:r>
                        </m:e>
                      </m:acc>
                      <m:r>
                        <a:rPr lang="en-IN" sz="2400" b="1"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f>
                        <m:fPr>
                          <m:ctrlPr>
                            <a:rPr lang="en-US" sz="2400" b="1"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fPr>
                        <m:num>
                          <m:nary>
                            <m:naryPr>
                              <m:chr m:val="∑"/>
                              <m:ctrlPr>
                                <a:rPr lang="en-US" sz="2400" b="1"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naryPr>
                            <m:sub>
                              <m:r>
                                <m:rPr>
                                  <m:brk m:alnAt="23"/>
                                </m:rPr>
                                <a:rPr lang="en-IN" sz="2400" b="1"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𝒊</m:t>
                              </m:r>
                              <m:r>
                                <a:rPr lang="en-IN" sz="2400" b="1"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r>
                                <a:rPr lang="en-IN" sz="2400" b="1"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𝟏</m:t>
                              </m:r>
                              <m:r>
                                <a:rPr lang="en-IN" sz="2400" b="1"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    </m:t>
                              </m:r>
                            </m:sub>
                            <m:sup>
                              <m:r>
                                <a:rPr lang="en-IN" sz="2400" b="1"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𝒏</m:t>
                              </m:r>
                            </m:sup>
                            <m:e>
                              <m:r>
                                <m:rPr>
                                  <m:nor/>
                                </m:rPr>
                                <a:rPr lang="en-IN" sz="2400" b="1" i="1">
                                  <a:solidFill>
                                    <a:schemeClr val="tx1"/>
                                  </a:solidFill>
                                  <a:latin typeface="Cambria Math" panose="02040503050406030204" pitchFamily="18" charset="0"/>
                                  <a:ea typeface="Cambria Math" panose="02040503050406030204" pitchFamily="18" charset="0"/>
                                </a:rPr>
                                <m:t>f</m:t>
                              </m:r>
                              <m:r>
                                <m:rPr>
                                  <m:nor/>
                                </m:rPr>
                                <a:rPr lang="en-IN" sz="2400" b="1" i="1" baseline="-25000">
                                  <a:solidFill>
                                    <a:schemeClr val="tx1"/>
                                  </a:solidFill>
                                  <a:latin typeface="Cambria Math" panose="02040503050406030204" pitchFamily="18" charset="0"/>
                                  <a:ea typeface="Cambria Math" panose="02040503050406030204" pitchFamily="18" charset="0"/>
                                </a:rPr>
                                <m:t>i</m:t>
                              </m:r>
                              <m:r>
                                <m:rPr>
                                  <m:nor/>
                                </m:rPr>
                                <a:rPr lang="en-IN" sz="2400" b="1" i="1" baseline="-25000">
                                  <a:solidFill>
                                    <a:schemeClr val="tx1"/>
                                  </a:solidFill>
                                  <a:latin typeface="Cambria Math" panose="02040503050406030204" pitchFamily="18" charset="0"/>
                                  <a:ea typeface="Cambria Math" panose="02040503050406030204" pitchFamily="18" charset="0"/>
                                </a:rPr>
                                <m:t>  </m:t>
                              </m:r>
                            </m:e>
                          </m:nary>
                        </m:num>
                        <m:den>
                          <m:nary>
                            <m:naryPr>
                              <m:chr m:val="∑"/>
                              <m:limLoc m:val="undOvr"/>
                              <m:ctrlPr>
                                <a:rPr lang="en-IN" sz="2400" b="1" i="1">
                                  <a:solidFill>
                                    <a:schemeClr val="tx1"/>
                                  </a:solidFill>
                                  <a:latin typeface="Cambria Math" panose="02040503050406030204" pitchFamily="18" charset="0"/>
                                  <a:ea typeface="Cambria Math" panose="02040503050406030204" pitchFamily="18" charset="0"/>
                                </a:rPr>
                              </m:ctrlPr>
                            </m:naryPr>
                            <m:sub>
                              <m:r>
                                <a:rPr lang="en-IN" sz="2400" b="1" i="1">
                                  <a:solidFill>
                                    <a:schemeClr val="tx1"/>
                                  </a:solidFill>
                                  <a:latin typeface="Cambria Math" panose="02040503050406030204" pitchFamily="18" charset="0"/>
                                  <a:ea typeface="Cambria Math" panose="02040503050406030204" pitchFamily="18" charset="0"/>
                                </a:rPr>
                                <m:t>𝒊</m:t>
                              </m:r>
                              <m:r>
                                <a:rPr lang="en-IN" sz="2400" b="1" i="1">
                                  <a:solidFill>
                                    <a:schemeClr val="tx1"/>
                                  </a:solidFill>
                                  <a:latin typeface="Cambria Math" panose="02040503050406030204" pitchFamily="18" charset="0"/>
                                  <a:ea typeface="Cambria Math" panose="02040503050406030204" pitchFamily="18" charset="0"/>
                                </a:rPr>
                                <m:t>=</m:t>
                              </m:r>
                              <m:r>
                                <a:rPr lang="en-IN" sz="2400" b="1" i="1">
                                  <a:solidFill>
                                    <a:schemeClr val="tx1"/>
                                  </a:solidFill>
                                  <a:latin typeface="Cambria Math" panose="02040503050406030204" pitchFamily="18" charset="0"/>
                                  <a:ea typeface="Cambria Math" panose="02040503050406030204" pitchFamily="18" charset="0"/>
                                </a:rPr>
                                <m:t>𝟏</m:t>
                              </m:r>
                            </m:sub>
                            <m:sup>
                              <m:r>
                                <a:rPr lang="en-IN" sz="2400" b="1" i="1">
                                  <a:solidFill>
                                    <a:schemeClr val="tx1"/>
                                  </a:solidFill>
                                  <a:latin typeface="Cambria Math" panose="02040503050406030204" pitchFamily="18" charset="0"/>
                                  <a:ea typeface="Cambria Math" panose="02040503050406030204" pitchFamily="18" charset="0"/>
                                </a:rPr>
                                <m:t>𝒏</m:t>
                              </m:r>
                            </m:sup>
                            <m:e>
                              <m:r>
                                <m:rPr>
                                  <m:nor/>
                                </m:rPr>
                                <a:rPr lang="en-IN" sz="2400" b="1" i="1">
                                  <a:solidFill>
                                    <a:schemeClr val="tx1"/>
                                  </a:solidFill>
                                  <a:latin typeface="Cambria Math" panose="02040503050406030204" pitchFamily="18" charset="0"/>
                                  <a:ea typeface="Cambria Math" panose="02040503050406030204" pitchFamily="18" charset="0"/>
                                </a:rPr>
                                <m:t>  </m:t>
                              </m:r>
                            </m:e>
                          </m:nary>
                          <m:d>
                            <m:dPr>
                              <m:ctrlPr>
                                <a:rPr lang="en-IN" sz="2400" b="1" i="1">
                                  <a:solidFill>
                                    <a:schemeClr val="tx1"/>
                                  </a:solidFill>
                                  <a:latin typeface="Cambria Math" panose="02040503050406030204" pitchFamily="18" charset="0"/>
                                  <a:ea typeface="Cambria Math" panose="02040503050406030204" pitchFamily="18" charset="0"/>
                                </a:rPr>
                              </m:ctrlPr>
                            </m:dPr>
                            <m:e>
                              <m:f>
                                <m:fPr>
                                  <m:ctrlPr>
                                    <a:rPr lang="en-IN" sz="2400" b="1" i="1">
                                      <a:solidFill>
                                        <a:schemeClr val="tx1"/>
                                      </a:solidFill>
                                      <a:latin typeface="Cambria Math" panose="02040503050406030204" pitchFamily="18" charset="0"/>
                                      <a:ea typeface="Cambria Math" panose="02040503050406030204" pitchFamily="18" charset="0"/>
                                    </a:rPr>
                                  </m:ctrlPr>
                                </m:fPr>
                                <m:num>
                                  <m:r>
                                    <m:rPr>
                                      <m:nor/>
                                    </m:rPr>
                                    <a:rPr lang="en-IN" sz="2400" b="1" i="1">
                                      <a:solidFill>
                                        <a:schemeClr val="tx1"/>
                                      </a:solidFill>
                                      <a:latin typeface="Cambria Math" panose="02040503050406030204" pitchFamily="18" charset="0"/>
                                      <a:ea typeface="Cambria Math" panose="02040503050406030204" pitchFamily="18" charset="0"/>
                                    </a:rPr>
                                    <m:t>f</m:t>
                                  </m:r>
                                  <m:r>
                                    <m:rPr>
                                      <m:nor/>
                                    </m:rPr>
                                    <a:rPr lang="en-IN" sz="2400" b="1" i="1" baseline="-25000">
                                      <a:solidFill>
                                        <a:schemeClr val="tx1"/>
                                      </a:solidFill>
                                      <a:latin typeface="Cambria Math" panose="02040503050406030204" pitchFamily="18" charset="0"/>
                                      <a:ea typeface="Cambria Math" panose="02040503050406030204" pitchFamily="18" charset="0"/>
                                    </a:rPr>
                                    <m:t>i</m:t>
                                  </m:r>
                                </m:num>
                                <m:den>
                                  <m:r>
                                    <m:rPr>
                                      <m:nor/>
                                    </m:rPr>
                                    <a:rPr lang="en-IN" sz="2400" b="1" i="1">
                                      <a:solidFill>
                                        <a:schemeClr val="tx1"/>
                                      </a:solidFill>
                                      <a:latin typeface="Cambria Math" panose="02040503050406030204" pitchFamily="18" charset="0"/>
                                      <a:ea typeface="Cambria Math" panose="02040503050406030204" pitchFamily="18" charset="0"/>
                                    </a:rPr>
                                    <m:t>x</m:t>
                                  </m:r>
                                  <m:r>
                                    <m:rPr>
                                      <m:nor/>
                                    </m:rPr>
                                    <a:rPr lang="en-IN" sz="2400" b="1" i="1" baseline="-25000">
                                      <a:solidFill>
                                        <a:schemeClr val="tx1"/>
                                      </a:solidFill>
                                      <a:latin typeface="Cambria Math" panose="02040503050406030204" pitchFamily="18" charset="0"/>
                                      <a:ea typeface="Cambria Math" panose="02040503050406030204" pitchFamily="18" charset="0"/>
                                    </a:rPr>
                                    <m:t>i</m:t>
                                  </m:r>
                                </m:den>
                              </m:f>
                            </m:e>
                          </m:d>
                        </m:den>
                      </m:f>
                    </m:oMath>
                  </m:oMathPara>
                </a14:m>
                <a:endParaRPr lang="en-US" b="1"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endParaRPr>
              </a:p>
              <a:p>
                <a:pPr marL="274320" lvl="3" indent="0" algn="just">
                  <a:buSzPct val="95000"/>
                  <a:buNone/>
                </a:pPr>
                <a:r>
                  <a:rPr lang="en-US" dirty="0">
                    <a:solidFill>
                      <a:schemeClr val="tx1"/>
                    </a:solidFill>
                    <a:latin typeface="Times New Roman" panose="02020603050405020304" pitchFamily="18" charset="0"/>
                    <a:cs typeface="Times New Roman" panose="02020603050405020304" pitchFamily="18" charset="0"/>
                  </a:rPr>
                  <a:t>      where, </a:t>
                </a:r>
                <a14:m>
                  <m:oMath xmlns:m="http://schemas.openxmlformats.org/officeDocument/2006/math">
                    <m:r>
                      <m:rPr>
                        <m:nor/>
                      </m:rPr>
                      <a:rPr lang="en-IN" b="1" i="1">
                        <a:solidFill>
                          <a:schemeClr val="tx1"/>
                        </a:solidFill>
                      </a:rPr>
                      <m:t>f</m:t>
                    </m:r>
                    <m:r>
                      <m:rPr>
                        <m:nor/>
                      </m:rPr>
                      <a:rPr lang="en-IN" b="1" i="1" baseline="-25000">
                        <a:solidFill>
                          <a:schemeClr val="tx1"/>
                        </a:solidFill>
                      </a:rPr>
                      <m:t>i</m:t>
                    </m:r>
                    <m:r>
                      <m:rPr>
                        <m:nor/>
                      </m:rPr>
                      <a:rPr lang="en-IN" i="1" baseline="-25000">
                        <a:solidFill>
                          <a:schemeClr val="tx1"/>
                        </a:solidFill>
                      </a:rPr>
                      <m:t> </m:t>
                    </m:r>
                  </m:oMath>
                </a14:m>
                <a:r>
                  <a:rPr lang="en-US" dirty="0">
                    <a:solidFill>
                      <a:schemeClr val="tx1"/>
                    </a:solidFill>
                    <a:latin typeface="Times New Roman" panose="02020603050405020304" pitchFamily="18" charset="0"/>
                    <a:cs typeface="Times New Roman" panose="02020603050405020304" pitchFamily="18" charset="0"/>
                  </a:rPr>
                  <a:t>is the frequency of the</a:t>
                </a:r>
                <a:r>
                  <a:rPr lang="en-US" b="1" dirty="0">
                    <a:solidFill>
                      <a:schemeClr val="tx1"/>
                    </a:solidFill>
                    <a:latin typeface="Times New Roman" panose="02020603050405020304" pitchFamily="18" charset="0"/>
                    <a:cs typeface="Times New Roman" panose="02020603050405020304" pitchFamily="18" charset="0"/>
                  </a:rPr>
                  <a:t> </a:t>
                </a:r>
                <a:r>
                  <a:rPr lang="en-US" b="1" i="1" dirty="0" err="1">
                    <a:solidFill>
                      <a:schemeClr val="tx1"/>
                    </a:solidFill>
                    <a:latin typeface="Times New Roman" panose="02020603050405020304" pitchFamily="18" charset="0"/>
                    <a:cs typeface="Times New Roman" panose="02020603050405020304" pitchFamily="18" charset="0"/>
                  </a:rPr>
                  <a:t>i</a:t>
                </a:r>
                <a:r>
                  <a:rPr lang="en-US" b="1" i="1" baseline="30000" dirty="0" err="1">
                    <a:solidFill>
                      <a:schemeClr val="tx1"/>
                    </a:solidFill>
                    <a:latin typeface="Times New Roman" panose="02020603050405020304" pitchFamily="18" charset="0"/>
                    <a:cs typeface="Times New Roman" panose="02020603050405020304" pitchFamily="18" charset="0"/>
                  </a:rPr>
                  <a:t>th</a:t>
                </a:r>
                <a:r>
                  <a:rPr lang="en-US" b="1" baseline="30000" dirty="0">
                    <a:solidFill>
                      <a:schemeClr val="tx1"/>
                    </a:solidFill>
                    <a:latin typeface="Times New Roman" panose="02020603050405020304" pitchFamily="18" charset="0"/>
                    <a:cs typeface="Times New Roman" panose="02020603050405020304" pitchFamily="18" charset="0"/>
                  </a:rPr>
                  <a:t> </a:t>
                </a:r>
                <a:r>
                  <a:rPr lang="en-US" dirty="0">
                    <a:solidFill>
                      <a:schemeClr val="tx1"/>
                    </a:solidFill>
                    <a:latin typeface="Times New Roman" panose="02020603050405020304" pitchFamily="18" charset="0"/>
                    <a:cs typeface="Times New Roman" panose="02020603050405020304" pitchFamily="18" charset="0"/>
                  </a:rPr>
                  <a:t>class with </a:t>
                </a:r>
                <a14:m>
                  <m:oMath xmlns:m="http://schemas.openxmlformats.org/officeDocument/2006/math">
                    <m:r>
                      <m:rPr>
                        <m:nor/>
                      </m:rPr>
                      <a:rPr lang="en-IN" b="1" i="1">
                        <a:solidFill>
                          <a:schemeClr val="tx1"/>
                        </a:solidFill>
                      </a:rPr>
                      <m:t>x</m:t>
                    </m:r>
                    <m:r>
                      <m:rPr>
                        <m:nor/>
                      </m:rPr>
                      <a:rPr lang="en-IN" b="1" i="1" baseline="-25000">
                        <a:solidFill>
                          <a:schemeClr val="tx1"/>
                        </a:solidFill>
                      </a:rPr>
                      <m:t>i</m:t>
                    </m:r>
                  </m:oMath>
                </a14:m>
                <a:r>
                  <a:rPr lang="en-US" dirty="0">
                    <a:solidFill>
                      <a:schemeClr val="tx1"/>
                    </a:solidFill>
                    <a:latin typeface="Times New Roman" panose="02020603050405020304" pitchFamily="18" charset="0"/>
                    <a:cs typeface="Times New Roman" panose="02020603050405020304" pitchFamily="18" charset="0"/>
                  </a:rPr>
                  <a:t> as the center value of the  </a:t>
                </a:r>
              </a:p>
              <a:p>
                <a:pPr marL="274320" lvl="3" indent="0" algn="just">
                  <a:buSzPct val="95000"/>
                  <a:buNone/>
                </a:pPr>
                <a:r>
                  <a:rPr lang="en-US" b="1" i="1" dirty="0">
                    <a:solidFill>
                      <a:schemeClr val="tx1"/>
                    </a:solidFill>
                    <a:latin typeface="Times New Roman" panose="02020603050405020304" pitchFamily="18" charset="0"/>
                    <a:cs typeface="Times New Roman" panose="02020603050405020304" pitchFamily="18" charset="0"/>
                  </a:rPr>
                  <a:t>       </a:t>
                </a:r>
                <a:r>
                  <a:rPr lang="en-US" b="1" i="1" dirty="0" err="1">
                    <a:solidFill>
                      <a:schemeClr val="tx1"/>
                    </a:solidFill>
                    <a:latin typeface="Times New Roman" panose="02020603050405020304" pitchFamily="18" charset="0"/>
                    <a:cs typeface="Times New Roman" panose="02020603050405020304" pitchFamily="18" charset="0"/>
                  </a:rPr>
                  <a:t>i</a:t>
                </a:r>
                <a:r>
                  <a:rPr lang="en-US" b="1" i="1" baseline="30000" dirty="0" err="1">
                    <a:solidFill>
                      <a:schemeClr val="tx1"/>
                    </a:solidFill>
                    <a:latin typeface="Times New Roman" panose="02020603050405020304" pitchFamily="18" charset="0"/>
                    <a:cs typeface="Times New Roman" panose="02020603050405020304" pitchFamily="18" charset="0"/>
                  </a:rPr>
                  <a:t>th</a:t>
                </a:r>
                <a:r>
                  <a:rPr lang="en-US" b="1" baseline="30000" dirty="0">
                    <a:solidFill>
                      <a:schemeClr val="tx1"/>
                    </a:solidFill>
                    <a:latin typeface="Times New Roman" panose="02020603050405020304" pitchFamily="18" charset="0"/>
                    <a:cs typeface="Times New Roman" panose="02020603050405020304" pitchFamily="18" charset="0"/>
                  </a:rPr>
                  <a:t> </a:t>
                </a:r>
                <a:r>
                  <a:rPr lang="en-US" dirty="0">
                    <a:solidFill>
                      <a:schemeClr val="tx1"/>
                    </a:solidFill>
                    <a:latin typeface="Times New Roman" panose="02020603050405020304" pitchFamily="18" charset="0"/>
                    <a:cs typeface="Times New Roman" panose="02020603050405020304" pitchFamily="18" charset="0"/>
                  </a:rPr>
                  <a:t>class. </a:t>
                </a:r>
              </a:p>
            </p:txBody>
          </p:sp>
        </mc:Choice>
        <mc:Fallback xmlns="">
          <p:sp>
            <p:nvSpPr>
              <p:cNvPr id="7" name="Rectangle 6"/>
              <p:cNvSpPr>
                <a:spLocks noRot="1" noChangeAspect="1" noMove="1" noResize="1" noEditPoints="1" noAdjustHandles="1" noChangeArrowheads="1" noChangeShapeType="1" noTextEdit="1"/>
              </p:cNvSpPr>
              <p:nvPr/>
            </p:nvSpPr>
            <p:spPr>
              <a:xfrm>
                <a:off x="701801" y="1087664"/>
                <a:ext cx="7734300" cy="4836675"/>
              </a:xfrm>
              <a:prstGeom prst="rect">
                <a:avLst/>
              </a:prstGeom>
              <a:blipFill>
                <a:blip r:embed="rId2"/>
                <a:stretch>
                  <a:fillRect/>
                </a:stretch>
              </a:blipFill>
              <a:effectLst>
                <a:glow rad="63500">
                  <a:schemeClr val="accent2">
                    <a:satMod val="175000"/>
                    <a:alpha val="40000"/>
                  </a:schemeClr>
                </a:glow>
              </a:effectLst>
            </p:spPr>
            <p:txBody>
              <a:bodyPr/>
              <a:lstStyle/>
              <a:p>
                <a:r>
                  <a:rPr lang="en-US">
                    <a:noFill/>
                  </a:rPr>
                  <a:t> </a:t>
                </a:r>
              </a:p>
            </p:txBody>
          </p:sp>
        </mc:Fallback>
      </mc:AlternateContent>
      <p:sp>
        <p:nvSpPr>
          <p:cNvPr id="8" name="Rounded Rectangle 7"/>
          <p:cNvSpPr/>
          <p:nvPr/>
        </p:nvSpPr>
        <p:spPr>
          <a:xfrm>
            <a:off x="701801" y="1087664"/>
            <a:ext cx="7734300" cy="569475"/>
          </a:xfrm>
          <a:prstGeom prst="roundRect">
            <a:avLst/>
          </a:prstGeom>
          <a:gradFill flip="none" rotWithShape="1">
            <a:gsLst>
              <a:gs pos="0">
                <a:srgbClr val="FFEFD1"/>
              </a:gs>
              <a:gs pos="64999">
                <a:srgbClr val="F0EBD5"/>
              </a:gs>
              <a:gs pos="100000">
                <a:srgbClr val="D1C39F"/>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prstClr val="black"/>
                </a:solidFill>
                <a:latin typeface="Times New Roman" pitchFamily="18" charset="0"/>
                <a:cs typeface="Times New Roman" pitchFamily="18" charset="0"/>
              </a:rPr>
              <a:t>Definition 3.10: </a:t>
            </a:r>
            <a:r>
              <a:rPr lang="en-US" sz="2000" b="1" dirty="0">
                <a:solidFill>
                  <a:prstClr val="black"/>
                </a:solidFill>
                <a:latin typeface="Times New Roman" pitchFamily="18" charset="0"/>
                <a:cs typeface="Times New Roman" pitchFamily="18" charset="0"/>
              </a:rPr>
              <a:t>Harmonic mean</a:t>
            </a:r>
            <a:endParaRPr lang="en-IN" sz="2000" b="1" dirty="0">
              <a:solidFill>
                <a:prstClr val="black"/>
              </a:solidFill>
              <a:latin typeface="Times New Roman" pitchFamily="18" charset="0"/>
              <a:cs typeface="Times New Roman" pitchFamily="18" charset="0"/>
            </a:endParaRPr>
          </a:p>
        </p:txBody>
      </p:sp>
    </p:spTree>
    <p:extLst>
      <p:ext uri="{BB962C8B-B14F-4D97-AF65-F5344CB8AC3E}">
        <p14:creationId xmlns:p14="http://schemas.microsoft.com/office/powerpoint/2010/main" val="29591568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4948" y="260648"/>
            <a:ext cx="8425339" cy="990636"/>
          </a:xfrm>
        </p:spPr>
        <p:txBody>
          <a:bodyPr>
            <a:noAutofit/>
          </a:bodyPr>
          <a:lstStyle/>
          <a:p>
            <a:r>
              <a:rPr lang="en-US" sz="3200" dirty="0">
                <a:solidFill>
                  <a:srgbClr val="A50021"/>
                </a:solidFill>
                <a:latin typeface="Times New Roman" pitchFamily="18" charset="0"/>
                <a:cs typeface="Times New Roman" pitchFamily="18" charset="0"/>
              </a:rPr>
              <a:t>Significant of different mean calculations</a:t>
            </a:r>
            <a:endParaRPr lang="en-IN" sz="3200" dirty="0">
              <a:solidFill>
                <a:srgbClr val="A50021"/>
              </a:solidFill>
              <a:latin typeface="Times New Roman" pitchFamily="18" charset="0"/>
              <a:cs typeface="Times New Roman" pitchFamily="18" charset="0"/>
            </a:endParaRPr>
          </a:p>
        </p:txBody>
      </p:sp>
      <p:sp>
        <p:nvSpPr>
          <p:cNvPr id="3" name="Content Placeholder 2"/>
          <p:cNvSpPr>
            <a:spLocks noGrp="1"/>
          </p:cNvSpPr>
          <p:nvPr>
            <p:ph idx="1"/>
          </p:nvPr>
        </p:nvSpPr>
        <p:spPr>
          <a:xfrm>
            <a:off x="404948" y="1402221"/>
            <a:ext cx="8425339" cy="4685657"/>
          </a:xfrm>
        </p:spPr>
        <p:txBody>
          <a:bodyPr>
            <a:normAutofit fontScale="92500"/>
          </a:bodyPr>
          <a:lstStyle/>
          <a:p>
            <a:pPr marL="265113" lvl="2" indent="-265113" algn="just">
              <a:buClr>
                <a:schemeClr val="accent3"/>
              </a:buClr>
              <a:buSzPct val="95000"/>
            </a:pPr>
            <a:r>
              <a:rPr lang="en-US" sz="2400" dirty="0">
                <a:latin typeface="Times New Roman" panose="02020603050405020304" pitchFamily="18" charset="0"/>
                <a:cs typeface="Times New Roman" panose="02020603050405020304" pitchFamily="18" charset="0"/>
              </a:rPr>
              <a:t>There are two things involved when we consider a sample</a:t>
            </a:r>
          </a:p>
          <a:p>
            <a:pPr marL="813753" lvl="4" indent="-265113" algn="just">
              <a:buSzPct val="95000"/>
            </a:pPr>
            <a:r>
              <a:rPr lang="en-US" dirty="0">
                <a:latin typeface="Times New Roman" panose="02020603050405020304" pitchFamily="18" charset="0"/>
                <a:cs typeface="Times New Roman" panose="02020603050405020304" pitchFamily="18" charset="0"/>
              </a:rPr>
              <a:t>Observation</a:t>
            </a:r>
          </a:p>
          <a:p>
            <a:pPr marL="813753" lvl="4" indent="-265113" algn="just">
              <a:buSzPct val="95000"/>
            </a:pPr>
            <a:r>
              <a:rPr lang="en-US" dirty="0">
                <a:latin typeface="Times New Roman" panose="02020603050405020304" pitchFamily="18" charset="0"/>
                <a:cs typeface="Times New Roman" panose="02020603050405020304" pitchFamily="18" charset="0"/>
              </a:rPr>
              <a:t>Range</a:t>
            </a:r>
          </a:p>
          <a:p>
            <a:pPr marL="813753" lvl="4" indent="-265113" algn="just">
              <a:buSzPct val="95000"/>
            </a:pPr>
            <a:endParaRPr lang="en-US" dirty="0">
              <a:latin typeface="Times New Roman" panose="02020603050405020304" pitchFamily="18" charset="0"/>
              <a:cs typeface="Times New Roman" panose="02020603050405020304" pitchFamily="18" charset="0"/>
            </a:endParaRPr>
          </a:p>
          <a:p>
            <a:pPr marL="0" lvl="2" indent="0" algn="just">
              <a:buSzPct val="95000"/>
              <a:buNone/>
            </a:pPr>
            <a:r>
              <a:rPr lang="en-US" b="1" dirty="0">
                <a:latin typeface="Times New Roman" panose="02020603050405020304" pitchFamily="18" charset="0"/>
                <a:cs typeface="Times New Roman" panose="02020603050405020304" pitchFamily="18" charset="0"/>
              </a:rPr>
              <a:t>Example:</a:t>
            </a:r>
            <a:r>
              <a:rPr lang="en-US" dirty="0">
                <a:latin typeface="Times New Roman" panose="02020603050405020304" pitchFamily="18" charset="0"/>
                <a:cs typeface="Times New Roman" panose="02020603050405020304" pitchFamily="18" charset="0"/>
              </a:rPr>
              <a:t> Rainfall data</a:t>
            </a:r>
          </a:p>
          <a:p>
            <a:pPr marL="265113" lvl="2" indent="-265113" algn="just">
              <a:buSzPct val="95000"/>
            </a:pPr>
            <a:endParaRPr lang="en-US" dirty="0">
              <a:latin typeface="Times New Roman" panose="02020603050405020304" pitchFamily="18" charset="0"/>
              <a:cs typeface="Times New Roman" panose="02020603050405020304" pitchFamily="18" charset="0"/>
            </a:endParaRPr>
          </a:p>
          <a:p>
            <a:pPr marL="265113" lvl="2" indent="-265113" algn="just">
              <a:buSzPct val="95000"/>
            </a:pPr>
            <a:endParaRPr lang="en-US" dirty="0">
              <a:latin typeface="Times New Roman" panose="02020603050405020304" pitchFamily="18" charset="0"/>
              <a:cs typeface="Times New Roman" panose="02020603050405020304" pitchFamily="18" charset="0"/>
            </a:endParaRPr>
          </a:p>
          <a:p>
            <a:pPr marL="265113" lvl="2" indent="-265113" algn="just">
              <a:buSzPct val="95000"/>
            </a:pPr>
            <a:endParaRPr lang="en-US" dirty="0">
              <a:latin typeface="Times New Roman" panose="02020603050405020304" pitchFamily="18" charset="0"/>
              <a:cs typeface="Times New Roman" panose="02020603050405020304" pitchFamily="18" charset="0"/>
            </a:endParaRPr>
          </a:p>
          <a:p>
            <a:pPr marL="265113" lvl="2" indent="-265113" algn="just">
              <a:buSzPct val="95000"/>
            </a:pPr>
            <a:endParaRPr lang="en-US" dirty="0">
              <a:latin typeface="Times New Roman" panose="02020603050405020304" pitchFamily="18" charset="0"/>
              <a:cs typeface="Times New Roman" panose="02020603050405020304" pitchFamily="18" charset="0"/>
            </a:endParaRPr>
          </a:p>
          <a:p>
            <a:pPr marL="891540" lvl="4" indent="-342900" algn="just">
              <a:buSzPct val="95000"/>
            </a:pPr>
            <a:r>
              <a:rPr lang="en-US" sz="1800" dirty="0"/>
              <a:t>Here, </a:t>
            </a:r>
            <a:r>
              <a:rPr lang="en-US" sz="1800" dirty="0">
                <a:solidFill>
                  <a:srgbClr val="A50021"/>
                </a:solidFill>
              </a:rPr>
              <a:t>rainfall is the observation </a:t>
            </a:r>
            <a:r>
              <a:rPr lang="en-US" sz="1800" dirty="0"/>
              <a:t>and </a:t>
            </a:r>
            <a:r>
              <a:rPr lang="en-US" sz="1800" dirty="0">
                <a:solidFill>
                  <a:srgbClr val="A50021"/>
                </a:solidFill>
              </a:rPr>
              <a:t>day is the range </a:t>
            </a:r>
            <a:r>
              <a:rPr lang="en-US" sz="1800" dirty="0"/>
              <a:t>for each element in the sample</a:t>
            </a:r>
          </a:p>
          <a:p>
            <a:pPr marL="1897380" lvl="8" indent="-342900" algn="just">
              <a:buSzPct val="95000"/>
            </a:pPr>
            <a:endParaRPr lang="en-IN" sz="1200" dirty="0"/>
          </a:p>
          <a:p>
            <a:pPr marL="891540" lvl="4" indent="-342900" algn="just">
              <a:buSzPct val="95000"/>
            </a:pPr>
            <a:r>
              <a:rPr lang="en-IN" sz="1800" dirty="0"/>
              <a:t>Here, we are to measure the mean “</a:t>
            </a:r>
            <a:r>
              <a:rPr lang="en-IN" sz="1800" b="1" dirty="0">
                <a:solidFill>
                  <a:srgbClr val="A50021"/>
                </a:solidFill>
              </a:rPr>
              <a:t>rate of rainfall</a:t>
            </a:r>
            <a:r>
              <a:rPr lang="en-IN" sz="1800" dirty="0"/>
              <a:t>” as the measure of location</a:t>
            </a:r>
          </a:p>
          <a:p>
            <a:pPr marL="265113" lvl="2" indent="-265113" algn="just">
              <a:buSzPct val="95000"/>
            </a:pPr>
            <a:endParaRPr lang="en-US"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r>
              <a:rPr lang="en-IN">
                <a:solidFill>
                  <a:srgbClr val="04617B">
                    <a:shade val="90000"/>
                  </a:srgbClr>
                </a:solidFill>
              </a:rPr>
              <a:t>IIITS: IDA - M2021</a:t>
            </a:r>
            <a:endParaRPr lang="en-IN" dirty="0">
              <a:solidFill>
                <a:srgbClr val="04617B">
                  <a:shade val="90000"/>
                </a:srgbClr>
              </a:solidFill>
            </a:endParaRP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6</a:t>
            </a:fld>
            <a:endParaRPr lang="en-IN" dirty="0">
              <a:solidFill>
                <a:srgbClr val="04617B">
                  <a:shade val="90000"/>
                </a:srgbClr>
              </a:solidFill>
            </a:endParaRPr>
          </a:p>
        </p:txBody>
      </p:sp>
      <p:graphicFrame>
        <p:nvGraphicFramePr>
          <p:cNvPr id="5" name="Table 4"/>
          <p:cNvGraphicFramePr>
            <a:graphicFrameLocks noGrp="1"/>
          </p:cNvGraphicFramePr>
          <p:nvPr>
            <p:extLst>
              <p:ext uri="{D42A27DB-BD31-4B8C-83A1-F6EECF244321}">
                <p14:modId xmlns:p14="http://schemas.microsoft.com/office/powerpoint/2010/main" val="3245215240"/>
              </p:ext>
            </p:extLst>
          </p:nvPr>
        </p:nvGraphicFramePr>
        <p:xfrm>
          <a:off x="1468254" y="3349152"/>
          <a:ext cx="6298725" cy="1086486"/>
        </p:xfrm>
        <a:graphic>
          <a:graphicData uri="http://schemas.openxmlformats.org/drawingml/2006/table">
            <a:tbl>
              <a:tblPr firstRow="1" firstCol="1" bandRow="1">
                <a:tableStyleId>{5C22544A-7EE6-4342-B048-85BDC9FD1C3A}</a:tableStyleId>
              </a:tblPr>
              <a:tblGrid>
                <a:gridCol w="1333501">
                  <a:extLst>
                    <a:ext uri="{9D8B030D-6E8A-4147-A177-3AD203B41FA5}">
                      <a16:colId xmlns:a16="http://schemas.microsoft.com/office/drawing/2014/main" val="20000"/>
                    </a:ext>
                  </a:extLst>
                </a:gridCol>
                <a:gridCol w="531358">
                  <a:extLst>
                    <a:ext uri="{9D8B030D-6E8A-4147-A177-3AD203B41FA5}">
                      <a16:colId xmlns:a16="http://schemas.microsoft.com/office/drawing/2014/main" val="20001"/>
                    </a:ext>
                  </a:extLst>
                </a:gridCol>
                <a:gridCol w="660222">
                  <a:extLst>
                    <a:ext uri="{9D8B030D-6E8A-4147-A177-3AD203B41FA5}">
                      <a16:colId xmlns:a16="http://schemas.microsoft.com/office/drawing/2014/main" val="20002"/>
                    </a:ext>
                  </a:extLst>
                </a:gridCol>
                <a:gridCol w="3055520">
                  <a:extLst>
                    <a:ext uri="{9D8B030D-6E8A-4147-A177-3AD203B41FA5}">
                      <a16:colId xmlns:a16="http://schemas.microsoft.com/office/drawing/2014/main" val="20003"/>
                    </a:ext>
                  </a:extLst>
                </a:gridCol>
                <a:gridCol w="718124">
                  <a:extLst>
                    <a:ext uri="{9D8B030D-6E8A-4147-A177-3AD203B41FA5}">
                      <a16:colId xmlns:a16="http://schemas.microsoft.com/office/drawing/2014/main" val="20004"/>
                    </a:ext>
                  </a:extLst>
                </a:gridCol>
              </a:tblGrid>
              <a:tr h="0">
                <a:tc>
                  <a:txBody>
                    <a:bodyPr/>
                    <a:lstStyle/>
                    <a:p>
                      <a:pPr>
                        <a:lnSpc>
                          <a:spcPct val="115000"/>
                        </a:lnSpc>
                        <a:spcAft>
                          <a:spcPts val="0"/>
                        </a:spcAft>
                      </a:pPr>
                      <a:r>
                        <a:rPr lang="en-IN" sz="1600" dirty="0">
                          <a:effectLst/>
                        </a:rPr>
                        <a:t>Rainfall (in mm)</a:t>
                      </a:r>
                      <a:endParaRPr lang="en-IN" sz="1600" dirty="0">
                        <a:effectLst/>
                        <a:latin typeface="Calibri"/>
                        <a:ea typeface="Calibri"/>
                        <a:cs typeface="Times New Roman"/>
                      </a:endParaRPr>
                    </a:p>
                  </a:txBody>
                  <a:tcPr marL="68580" marR="68580" marT="0" marB="0"/>
                </a:tc>
                <a:tc>
                  <a:txBody>
                    <a:bodyPr/>
                    <a:lstStyle/>
                    <a:p>
                      <a:pPr algn="ctr">
                        <a:lnSpc>
                          <a:spcPct val="115000"/>
                        </a:lnSpc>
                        <a:spcAft>
                          <a:spcPts val="0"/>
                        </a:spcAft>
                      </a:pPr>
                      <a:r>
                        <a:rPr lang="en-IN" sz="1600" dirty="0">
                          <a:effectLst/>
                        </a:rPr>
                        <a:t>r</a:t>
                      </a:r>
                      <a:r>
                        <a:rPr lang="en-IN" sz="1600" baseline="-25000" dirty="0">
                          <a:effectLst/>
                        </a:rPr>
                        <a:t>1</a:t>
                      </a:r>
                      <a:endParaRPr lang="en-IN" sz="1600" dirty="0">
                        <a:effectLst/>
                        <a:latin typeface="Calibri"/>
                        <a:ea typeface="Calibri"/>
                        <a:cs typeface="Times New Roman"/>
                      </a:endParaRPr>
                    </a:p>
                  </a:txBody>
                  <a:tcPr marL="68580" marR="68580" marT="0" marB="0"/>
                </a:tc>
                <a:tc>
                  <a:txBody>
                    <a:bodyPr/>
                    <a:lstStyle/>
                    <a:p>
                      <a:pPr algn="ctr">
                        <a:lnSpc>
                          <a:spcPct val="115000"/>
                        </a:lnSpc>
                        <a:spcAft>
                          <a:spcPts val="0"/>
                        </a:spcAft>
                      </a:pPr>
                      <a:r>
                        <a:rPr lang="en-IN" sz="1600">
                          <a:effectLst/>
                        </a:rPr>
                        <a:t>r</a:t>
                      </a:r>
                      <a:r>
                        <a:rPr lang="en-IN" sz="1600" baseline="-25000">
                          <a:effectLst/>
                        </a:rPr>
                        <a:t>2</a:t>
                      </a:r>
                      <a:endParaRPr lang="en-IN" sz="1600">
                        <a:effectLst/>
                        <a:latin typeface="Calibri"/>
                        <a:ea typeface="Calibri"/>
                        <a:cs typeface="Times New Roman"/>
                      </a:endParaRPr>
                    </a:p>
                  </a:txBody>
                  <a:tcPr marL="68580" marR="68580" marT="0" marB="0"/>
                </a:tc>
                <a:tc>
                  <a:txBody>
                    <a:bodyPr/>
                    <a:lstStyle/>
                    <a:p>
                      <a:pPr algn="ctr">
                        <a:lnSpc>
                          <a:spcPct val="115000"/>
                        </a:lnSpc>
                        <a:spcAft>
                          <a:spcPts val="0"/>
                        </a:spcAft>
                      </a:pPr>
                      <a:r>
                        <a:rPr lang="en-IN" sz="1600" dirty="0">
                          <a:effectLst/>
                        </a:rPr>
                        <a:t>…</a:t>
                      </a:r>
                      <a:endParaRPr lang="en-IN" sz="1600" dirty="0">
                        <a:effectLst/>
                        <a:latin typeface="Calibri"/>
                        <a:ea typeface="Calibri"/>
                        <a:cs typeface="Times New Roman"/>
                      </a:endParaRPr>
                    </a:p>
                  </a:txBody>
                  <a:tcPr marL="68580" marR="68580" marT="0" marB="0"/>
                </a:tc>
                <a:tc>
                  <a:txBody>
                    <a:bodyPr/>
                    <a:lstStyle/>
                    <a:p>
                      <a:pPr algn="ctr">
                        <a:lnSpc>
                          <a:spcPct val="115000"/>
                        </a:lnSpc>
                        <a:spcAft>
                          <a:spcPts val="0"/>
                        </a:spcAft>
                      </a:pPr>
                      <a:r>
                        <a:rPr lang="en-IN" sz="1600">
                          <a:effectLst/>
                        </a:rPr>
                        <a:t>r</a:t>
                      </a:r>
                      <a:r>
                        <a:rPr lang="en-IN" sz="1600" baseline="-25000">
                          <a:effectLst/>
                        </a:rPr>
                        <a:t>n</a:t>
                      </a:r>
                      <a:endParaRPr lang="en-IN" sz="1600">
                        <a:effectLst/>
                        <a:latin typeface="Calibri"/>
                        <a:ea typeface="Calibri"/>
                        <a:cs typeface="Times New Roman"/>
                      </a:endParaRPr>
                    </a:p>
                  </a:txBody>
                  <a:tcPr marL="68580" marR="68580" marT="0" marB="0"/>
                </a:tc>
                <a:extLst>
                  <a:ext uri="{0D108BD9-81ED-4DB2-BD59-A6C34878D82A}">
                    <a16:rowId xmlns:a16="http://schemas.microsoft.com/office/drawing/2014/main" val="10000"/>
                  </a:ext>
                </a:extLst>
              </a:tr>
              <a:tr h="0">
                <a:tc>
                  <a:txBody>
                    <a:bodyPr/>
                    <a:lstStyle/>
                    <a:p>
                      <a:pPr>
                        <a:lnSpc>
                          <a:spcPct val="115000"/>
                        </a:lnSpc>
                        <a:spcAft>
                          <a:spcPts val="0"/>
                        </a:spcAft>
                      </a:pPr>
                      <a:r>
                        <a:rPr lang="en-IN" sz="1600" dirty="0">
                          <a:effectLst/>
                        </a:rPr>
                        <a:t>Days </a:t>
                      </a:r>
                    </a:p>
                    <a:p>
                      <a:pPr>
                        <a:lnSpc>
                          <a:spcPct val="115000"/>
                        </a:lnSpc>
                        <a:spcAft>
                          <a:spcPts val="0"/>
                        </a:spcAft>
                      </a:pPr>
                      <a:r>
                        <a:rPr lang="en-IN" sz="1600" dirty="0">
                          <a:effectLst/>
                        </a:rPr>
                        <a:t>(in number)</a:t>
                      </a:r>
                      <a:endParaRPr lang="en-IN" sz="1600" dirty="0">
                        <a:effectLst/>
                        <a:latin typeface="Calibri"/>
                        <a:ea typeface="Calibri"/>
                        <a:cs typeface="Times New Roman"/>
                      </a:endParaRPr>
                    </a:p>
                  </a:txBody>
                  <a:tcPr marL="68580" marR="68580" marT="0" marB="0"/>
                </a:tc>
                <a:tc>
                  <a:txBody>
                    <a:bodyPr/>
                    <a:lstStyle/>
                    <a:p>
                      <a:pPr algn="ctr">
                        <a:lnSpc>
                          <a:spcPct val="115000"/>
                        </a:lnSpc>
                        <a:spcAft>
                          <a:spcPts val="0"/>
                        </a:spcAft>
                      </a:pPr>
                      <a:r>
                        <a:rPr lang="en-IN" sz="1600" dirty="0">
                          <a:effectLst/>
                        </a:rPr>
                        <a:t>d</a:t>
                      </a:r>
                      <a:r>
                        <a:rPr lang="en-IN" sz="1600" baseline="-25000" dirty="0">
                          <a:effectLst/>
                        </a:rPr>
                        <a:t>1</a:t>
                      </a:r>
                      <a:endParaRPr lang="en-IN" sz="1600" dirty="0">
                        <a:effectLst/>
                        <a:latin typeface="Calibri"/>
                        <a:ea typeface="Calibri"/>
                        <a:cs typeface="Times New Roman"/>
                      </a:endParaRPr>
                    </a:p>
                  </a:txBody>
                  <a:tcPr marL="68580" marR="68580" marT="0" marB="0"/>
                </a:tc>
                <a:tc>
                  <a:txBody>
                    <a:bodyPr/>
                    <a:lstStyle/>
                    <a:p>
                      <a:pPr algn="ctr">
                        <a:lnSpc>
                          <a:spcPct val="115000"/>
                        </a:lnSpc>
                        <a:spcAft>
                          <a:spcPts val="0"/>
                        </a:spcAft>
                      </a:pPr>
                      <a:r>
                        <a:rPr lang="en-IN" sz="1600" dirty="0">
                          <a:effectLst/>
                        </a:rPr>
                        <a:t>d</a:t>
                      </a:r>
                      <a:r>
                        <a:rPr lang="en-IN" sz="1600" baseline="-25000" dirty="0">
                          <a:effectLst/>
                        </a:rPr>
                        <a:t>2</a:t>
                      </a:r>
                      <a:endParaRPr lang="en-IN" sz="1600" dirty="0">
                        <a:effectLst/>
                        <a:latin typeface="Calibri"/>
                        <a:ea typeface="Calibri"/>
                        <a:cs typeface="Times New Roman"/>
                      </a:endParaRPr>
                    </a:p>
                  </a:txBody>
                  <a:tcPr marL="68580" marR="68580" marT="0" marB="0"/>
                </a:tc>
                <a:tc>
                  <a:txBody>
                    <a:bodyPr/>
                    <a:lstStyle/>
                    <a:p>
                      <a:pPr algn="ctr">
                        <a:lnSpc>
                          <a:spcPct val="115000"/>
                        </a:lnSpc>
                        <a:spcAft>
                          <a:spcPts val="0"/>
                        </a:spcAft>
                      </a:pPr>
                      <a:r>
                        <a:rPr lang="en-IN" sz="1600" dirty="0">
                          <a:effectLst/>
                        </a:rPr>
                        <a:t>…</a:t>
                      </a:r>
                      <a:endParaRPr lang="en-IN" sz="1600" dirty="0">
                        <a:effectLst/>
                        <a:latin typeface="Calibri"/>
                        <a:ea typeface="Calibri"/>
                        <a:cs typeface="Times New Roman"/>
                      </a:endParaRPr>
                    </a:p>
                  </a:txBody>
                  <a:tcPr marL="68580" marR="68580" marT="0" marB="0"/>
                </a:tc>
                <a:tc>
                  <a:txBody>
                    <a:bodyPr/>
                    <a:lstStyle/>
                    <a:p>
                      <a:pPr algn="ctr">
                        <a:lnSpc>
                          <a:spcPct val="115000"/>
                        </a:lnSpc>
                        <a:spcAft>
                          <a:spcPts val="0"/>
                        </a:spcAft>
                      </a:pPr>
                      <a:r>
                        <a:rPr lang="en-IN" sz="1600" dirty="0" err="1">
                          <a:effectLst/>
                        </a:rPr>
                        <a:t>d</a:t>
                      </a:r>
                      <a:r>
                        <a:rPr lang="en-IN" sz="1600" baseline="-25000" dirty="0" err="1">
                          <a:effectLst/>
                        </a:rPr>
                        <a:t>n</a:t>
                      </a:r>
                      <a:endParaRPr lang="en-IN" sz="1600" dirty="0">
                        <a:effectLst/>
                        <a:latin typeface="Calibri"/>
                        <a:ea typeface="Calibri"/>
                        <a:cs typeface="Times New Roman"/>
                      </a:endParaRPr>
                    </a:p>
                  </a:txBody>
                  <a:tcPr marL="68580" marR="68580" marT="0" marB="0"/>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495757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4948" y="260648"/>
            <a:ext cx="8425339" cy="1143000"/>
          </a:xfrm>
        </p:spPr>
        <p:txBody>
          <a:bodyPr>
            <a:normAutofit fontScale="90000"/>
          </a:bodyPr>
          <a:lstStyle/>
          <a:p>
            <a:r>
              <a:rPr lang="en-US" sz="4000" dirty="0">
                <a:solidFill>
                  <a:srgbClr val="A50021"/>
                </a:solidFill>
                <a:latin typeface="Times New Roman" pitchFamily="18" charset="0"/>
                <a:cs typeface="Times New Roman" pitchFamily="18" charset="0"/>
              </a:rPr>
              <a:t>Significant of different mean calculations</a:t>
            </a:r>
            <a:endParaRPr lang="en-IN" sz="4000" dirty="0">
              <a:solidFill>
                <a:srgbClr val="A50021"/>
              </a:solidFill>
              <a:latin typeface="Times New Roman" pitchFamily="18" charset="0"/>
              <a:cs typeface="Times New Roman" pitchFamily="18" charset="0"/>
            </a:endParaRPr>
          </a:p>
        </p:txBody>
      </p:sp>
      <p:sp>
        <p:nvSpPr>
          <p:cNvPr id="3" name="Content Placeholder 2"/>
          <p:cNvSpPr>
            <a:spLocks noGrp="1"/>
          </p:cNvSpPr>
          <p:nvPr>
            <p:ph idx="1"/>
          </p:nvPr>
        </p:nvSpPr>
        <p:spPr>
          <a:xfrm>
            <a:off x="460458" y="1653539"/>
            <a:ext cx="8425339" cy="4685657"/>
          </a:xfrm>
        </p:spPr>
        <p:txBody>
          <a:bodyPr>
            <a:normAutofit/>
          </a:bodyPr>
          <a:lstStyle/>
          <a:p>
            <a:pPr marL="265113" lvl="2" indent="-265113" algn="just">
              <a:buClr>
                <a:schemeClr val="accent3"/>
              </a:buClr>
              <a:buSzPct val="95000"/>
            </a:pPr>
            <a:r>
              <a:rPr lang="en-US" sz="2400" b="1" dirty="0">
                <a:latin typeface="Times New Roman" panose="02020603050405020304" pitchFamily="18" charset="0"/>
                <a:cs typeface="Times New Roman" panose="02020603050405020304" pitchFamily="18" charset="0"/>
              </a:rPr>
              <a:t>Case 1: Range remains same for each observation</a:t>
            </a:r>
            <a:endParaRPr lang="en-US" b="1" dirty="0">
              <a:latin typeface="Times New Roman" panose="02020603050405020304" pitchFamily="18" charset="0"/>
              <a:cs typeface="Times New Roman" panose="02020603050405020304" pitchFamily="18" charset="0"/>
            </a:endParaRPr>
          </a:p>
          <a:p>
            <a:pPr marL="813753" lvl="4" indent="-265113" algn="just">
              <a:buSzPct val="95000"/>
            </a:pPr>
            <a:endParaRPr lang="en-US" b="1" dirty="0">
              <a:latin typeface="Times New Roman" panose="02020603050405020304" pitchFamily="18" charset="0"/>
              <a:cs typeface="Times New Roman" panose="02020603050405020304" pitchFamily="18" charset="0"/>
            </a:endParaRPr>
          </a:p>
          <a:p>
            <a:pPr marL="0" lvl="2" indent="0" algn="just">
              <a:buSzPct val="95000"/>
              <a:buNone/>
            </a:pPr>
            <a:r>
              <a:rPr lang="en-US" b="1" dirty="0">
                <a:latin typeface="Times New Roman" panose="02020603050405020304" pitchFamily="18" charset="0"/>
                <a:cs typeface="Times New Roman" panose="02020603050405020304" pitchFamily="18" charset="0"/>
              </a:rPr>
              <a:t>        Example:</a:t>
            </a:r>
            <a:r>
              <a:rPr lang="en-US" dirty="0">
                <a:latin typeface="Times New Roman" panose="02020603050405020304" pitchFamily="18" charset="0"/>
                <a:cs typeface="Times New Roman" panose="02020603050405020304" pitchFamily="18" charset="0"/>
              </a:rPr>
              <a:t> Having data about </a:t>
            </a:r>
            <a:r>
              <a:rPr lang="en-US" dirty="0">
                <a:solidFill>
                  <a:srgbClr val="A50021"/>
                </a:solidFill>
                <a:latin typeface="Times New Roman" panose="02020603050405020304" pitchFamily="18" charset="0"/>
                <a:cs typeface="Times New Roman" panose="02020603050405020304" pitchFamily="18" charset="0"/>
              </a:rPr>
              <a:t>amount of rainfall per week</a:t>
            </a:r>
            <a:r>
              <a:rPr lang="en-US" dirty="0">
                <a:latin typeface="Times New Roman" panose="02020603050405020304" pitchFamily="18" charset="0"/>
                <a:cs typeface="Times New Roman" panose="02020603050405020304" pitchFamily="18" charset="0"/>
              </a:rPr>
              <a:t>, say.</a:t>
            </a:r>
          </a:p>
          <a:p>
            <a:pPr marL="265113" lvl="2" indent="-265113" algn="just">
              <a:buSzPct val="95000"/>
            </a:pPr>
            <a:endParaRPr lang="en-US" dirty="0">
              <a:latin typeface="Times New Roman" panose="02020603050405020304" pitchFamily="18" charset="0"/>
              <a:cs typeface="Times New Roman" panose="02020603050405020304" pitchFamily="18" charset="0"/>
            </a:endParaRPr>
          </a:p>
          <a:p>
            <a:pPr marL="265113" lvl="2" indent="-265113" algn="just">
              <a:buSzPct val="95000"/>
            </a:pPr>
            <a:endParaRPr lang="en-US" dirty="0">
              <a:latin typeface="Times New Roman" panose="02020603050405020304" pitchFamily="18" charset="0"/>
              <a:cs typeface="Times New Roman" panose="02020603050405020304" pitchFamily="18" charset="0"/>
            </a:endParaRPr>
          </a:p>
          <a:p>
            <a:pPr marL="265113" lvl="2" indent="-265113" algn="just">
              <a:buSzPct val="95000"/>
            </a:pPr>
            <a:endParaRPr lang="en-US" dirty="0">
              <a:latin typeface="Times New Roman" panose="02020603050405020304" pitchFamily="18" charset="0"/>
              <a:cs typeface="Times New Roman" panose="02020603050405020304" pitchFamily="18" charset="0"/>
            </a:endParaRPr>
          </a:p>
          <a:p>
            <a:pPr marL="265113" lvl="2" indent="-265113" algn="just">
              <a:buSzPct val="95000"/>
            </a:pPr>
            <a:endParaRPr lang="en-US" dirty="0">
              <a:latin typeface="Times New Roman" panose="02020603050405020304" pitchFamily="18" charset="0"/>
              <a:cs typeface="Times New Roman" panose="02020603050405020304" pitchFamily="18" charset="0"/>
            </a:endParaRPr>
          </a:p>
          <a:p>
            <a:pPr marL="265113" lvl="2" indent="-265113" algn="just">
              <a:buSzPct val="95000"/>
            </a:pPr>
            <a:endParaRPr lang="en-US"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r>
              <a:rPr lang="en-IN">
                <a:solidFill>
                  <a:srgbClr val="04617B">
                    <a:shade val="90000"/>
                  </a:srgbClr>
                </a:solidFill>
              </a:rPr>
              <a:t>IIITS: IDA - M2021</a:t>
            </a:r>
            <a:endParaRPr lang="en-IN" dirty="0">
              <a:solidFill>
                <a:srgbClr val="04617B">
                  <a:shade val="90000"/>
                </a:srgbClr>
              </a:solidFill>
            </a:endParaRP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7</a:t>
            </a:fld>
            <a:endParaRPr lang="en-IN" dirty="0">
              <a:solidFill>
                <a:srgbClr val="04617B">
                  <a:shade val="90000"/>
                </a:srgbClr>
              </a:solidFill>
            </a:endParaRPr>
          </a:p>
        </p:txBody>
      </p:sp>
      <p:graphicFrame>
        <p:nvGraphicFramePr>
          <p:cNvPr id="7" name="Table 6"/>
          <p:cNvGraphicFramePr>
            <a:graphicFrameLocks noGrp="1"/>
          </p:cNvGraphicFramePr>
          <p:nvPr>
            <p:extLst>
              <p:ext uri="{D42A27DB-BD31-4B8C-83A1-F6EECF244321}">
                <p14:modId xmlns:p14="http://schemas.microsoft.com/office/powerpoint/2010/main" val="2917026503"/>
              </p:ext>
            </p:extLst>
          </p:nvPr>
        </p:nvGraphicFramePr>
        <p:xfrm>
          <a:off x="1089660" y="3068415"/>
          <a:ext cx="6253004" cy="1222248"/>
        </p:xfrm>
        <a:graphic>
          <a:graphicData uri="http://schemas.openxmlformats.org/drawingml/2006/table">
            <a:tbl>
              <a:tblPr firstRow="1" firstCol="1" bandRow="1">
                <a:tableStyleId>{5C22544A-7EE6-4342-B048-85BDC9FD1C3A}</a:tableStyleId>
              </a:tblPr>
              <a:tblGrid>
                <a:gridCol w="1562100">
                  <a:extLst>
                    <a:ext uri="{9D8B030D-6E8A-4147-A177-3AD203B41FA5}">
                      <a16:colId xmlns:a16="http://schemas.microsoft.com/office/drawing/2014/main" val="20000"/>
                    </a:ext>
                  </a:extLst>
                </a:gridCol>
                <a:gridCol w="662940">
                  <a:extLst>
                    <a:ext uri="{9D8B030D-6E8A-4147-A177-3AD203B41FA5}">
                      <a16:colId xmlns:a16="http://schemas.microsoft.com/office/drawing/2014/main" val="20001"/>
                    </a:ext>
                  </a:extLst>
                </a:gridCol>
                <a:gridCol w="800100">
                  <a:extLst>
                    <a:ext uri="{9D8B030D-6E8A-4147-A177-3AD203B41FA5}">
                      <a16:colId xmlns:a16="http://schemas.microsoft.com/office/drawing/2014/main" val="20002"/>
                    </a:ext>
                  </a:extLst>
                </a:gridCol>
                <a:gridCol w="2514953">
                  <a:extLst>
                    <a:ext uri="{9D8B030D-6E8A-4147-A177-3AD203B41FA5}">
                      <a16:colId xmlns:a16="http://schemas.microsoft.com/office/drawing/2014/main" val="20003"/>
                    </a:ext>
                  </a:extLst>
                </a:gridCol>
                <a:gridCol w="712911">
                  <a:extLst>
                    <a:ext uri="{9D8B030D-6E8A-4147-A177-3AD203B41FA5}">
                      <a16:colId xmlns:a16="http://schemas.microsoft.com/office/drawing/2014/main" val="20004"/>
                    </a:ext>
                  </a:extLst>
                </a:gridCol>
              </a:tblGrid>
              <a:tr h="0">
                <a:tc>
                  <a:txBody>
                    <a:bodyPr/>
                    <a:lstStyle/>
                    <a:p>
                      <a:pPr>
                        <a:lnSpc>
                          <a:spcPct val="115000"/>
                        </a:lnSpc>
                        <a:spcAft>
                          <a:spcPts val="0"/>
                        </a:spcAft>
                      </a:pPr>
                      <a:r>
                        <a:rPr lang="en-IN" sz="1800" dirty="0">
                          <a:effectLst/>
                        </a:rPr>
                        <a:t>Rainfall </a:t>
                      </a:r>
                    </a:p>
                    <a:p>
                      <a:pPr>
                        <a:lnSpc>
                          <a:spcPct val="115000"/>
                        </a:lnSpc>
                        <a:spcAft>
                          <a:spcPts val="0"/>
                        </a:spcAft>
                      </a:pPr>
                      <a:r>
                        <a:rPr lang="en-IN" sz="1800" dirty="0">
                          <a:effectLst/>
                        </a:rPr>
                        <a:t>(in mm)</a:t>
                      </a:r>
                      <a:endParaRPr lang="en-IN" sz="1800" dirty="0">
                        <a:effectLst/>
                        <a:latin typeface="Calibri"/>
                        <a:ea typeface="Calibri"/>
                        <a:cs typeface="Times New Roman"/>
                      </a:endParaRPr>
                    </a:p>
                  </a:txBody>
                  <a:tcPr marL="68580" marR="68580" marT="0" marB="0"/>
                </a:tc>
                <a:tc>
                  <a:txBody>
                    <a:bodyPr/>
                    <a:lstStyle/>
                    <a:p>
                      <a:pPr algn="ctr">
                        <a:lnSpc>
                          <a:spcPct val="115000"/>
                        </a:lnSpc>
                        <a:spcAft>
                          <a:spcPts val="0"/>
                        </a:spcAft>
                      </a:pPr>
                      <a:r>
                        <a:rPr lang="en-IN" sz="1800" dirty="0">
                          <a:effectLst/>
                        </a:rPr>
                        <a:t>35</a:t>
                      </a:r>
                      <a:endParaRPr lang="en-IN" sz="1800" dirty="0">
                        <a:effectLst/>
                        <a:latin typeface="Calibri"/>
                        <a:ea typeface="Calibri"/>
                        <a:cs typeface="Times New Roman"/>
                      </a:endParaRPr>
                    </a:p>
                  </a:txBody>
                  <a:tcPr marL="68580" marR="68580" marT="0" marB="0"/>
                </a:tc>
                <a:tc>
                  <a:txBody>
                    <a:bodyPr/>
                    <a:lstStyle/>
                    <a:p>
                      <a:pPr algn="ctr">
                        <a:lnSpc>
                          <a:spcPct val="115000"/>
                        </a:lnSpc>
                        <a:spcAft>
                          <a:spcPts val="0"/>
                        </a:spcAft>
                      </a:pPr>
                      <a:r>
                        <a:rPr lang="en-IN" sz="1800" dirty="0">
                          <a:effectLst/>
                        </a:rPr>
                        <a:t>18</a:t>
                      </a:r>
                      <a:endParaRPr lang="en-IN" sz="1800" dirty="0">
                        <a:effectLst/>
                        <a:latin typeface="Calibri"/>
                        <a:ea typeface="Calibri"/>
                        <a:cs typeface="Times New Roman"/>
                      </a:endParaRPr>
                    </a:p>
                  </a:txBody>
                  <a:tcPr marL="68580" marR="68580" marT="0" marB="0"/>
                </a:tc>
                <a:tc>
                  <a:txBody>
                    <a:bodyPr/>
                    <a:lstStyle/>
                    <a:p>
                      <a:pPr algn="ctr">
                        <a:lnSpc>
                          <a:spcPct val="115000"/>
                        </a:lnSpc>
                        <a:spcAft>
                          <a:spcPts val="0"/>
                        </a:spcAft>
                      </a:pPr>
                      <a:r>
                        <a:rPr lang="en-IN" sz="1800" dirty="0">
                          <a:effectLst/>
                        </a:rPr>
                        <a:t>…</a:t>
                      </a:r>
                      <a:endParaRPr lang="en-IN" sz="1800" dirty="0">
                        <a:effectLst/>
                        <a:latin typeface="Calibri"/>
                        <a:ea typeface="Calibri"/>
                        <a:cs typeface="Times New Roman"/>
                      </a:endParaRPr>
                    </a:p>
                  </a:txBody>
                  <a:tcPr marL="68580" marR="68580" marT="0" marB="0"/>
                </a:tc>
                <a:tc>
                  <a:txBody>
                    <a:bodyPr/>
                    <a:lstStyle/>
                    <a:p>
                      <a:pPr algn="ctr">
                        <a:lnSpc>
                          <a:spcPct val="115000"/>
                        </a:lnSpc>
                        <a:spcAft>
                          <a:spcPts val="0"/>
                        </a:spcAft>
                      </a:pPr>
                      <a:r>
                        <a:rPr lang="en-IN" sz="1800">
                          <a:effectLst/>
                        </a:rPr>
                        <a:t>22</a:t>
                      </a:r>
                      <a:endParaRPr lang="en-IN" sz="1800">
                        <a:effectLst/>
                        <a:latin typeface="Calibri"/>
                        <a:ea typeface="Calibri"/>
                        <a:cs typeface="Times New Roman"/>
                      </a:endParaRPr>
                    </a:p>
                  </a:txBody>
                  <a:tcPr marL="68580" marR="68580" marT="0" marB="0"/>
                </a:tc>
                <a:extLst>
                  <a:ext uri="{0D108BD9-81ED-4DB2-BD59-A6C34878D82A}">
                    <a16:rowId xmlns:a16="http://schemas.microsoft.com/office/drawing/2014/main" val="10000"/>
                  </a:ext>
                </a:extLst>
              </a:tr>
              <a:tr h="0">
                <a:tc>
                  <a:txBody>
                    <a:bodyPr/>
                    <a:lstStyle/>
                    <a:p>
                      <a:pPr>
                        <a:lnSpc>
                          <a:spcPct val="115000"/>
                        </a:lnSpc>
                        <a:spcAft>
                          <a:spcPts val="0"/>
                        </a:spcAft>
                      </a:pPr>
                      <a:r>
                        <a:rPr lang="en-IN" sz="1800" dirty="0">
                          <a:solidFill>
                            <a:schemeClr val="tx1"/>
                          </a:solidFill>
                          <a:effectLst/>
                        </a:rPr>
                        <a:t>Days</a:t>
                      </a:r>
                    </a:p>
                    <a:p>
                      <a:pPr>
                        <a:lnSpc>
                          <a:spcPct val="115000"/>
                        </a:lnSpc>
                        <a:spcAft>
                          <a:spcPts val="0"/>
                        </a:spcAft>
                      </a:pPr>
                      <a:r>
                        <a:rPr lang="en-IN" sz="1800" dirty="0">
                          <a:solidFill>
                            <a:schemeClr val="tx1"/>
                          </a:solidFill>
                          <a:effectLst/>
                        </a:rPr>
                        <a:t>(in number)</a:t>
                      </a:r>
                      <a:endParaRPr lang="en-IN" sz="1800" dirty="0">
                        <a:solidFill>
                          <a:schemeClr val="tx1"/>
                        </a:solidFill>
                        <a:effectLst/>
                        <a:latin typeface="Calibri"/>
                        <a:ea typeface="Calibri"/>
                        <a:cs typeface="Times New Roman"/>
                      </a:endParaRPr>
                    </a:p>
                  </a:txBody>
                  <a:tcPr marL="68580" marR="68580" marT="0" marB="0">
                    <a:solidFill>
                      <a:schemeClr val="accent1">
                        <a:lumMod val="60000"/>
                        <a:lumOff val="40000"/>
                      </a:schemeClr>
                    </a:solidFill>
                  </a:tcPr>
                </a:tc>
                <a:tc>
                  <a:txBody>
                    <a:bodyPr/>
                    <a:lstStyle/>
                    <a:p>
                      <a:pPr algn="ctr">
                        <a:lnSpc>
                          <a:spcPct val="115000"/>
                        </a:lnSpc>
                        <a:spcAft>
                          <a:spcPts val="0"/>
                        </a:spcAft>
                      </a:pPr>
                      <a:r>
                        <a:rPr lang="en-IN" sz="1800" dirty="0">
                          <a:effectLst/>
                        </a:rPr>
                        <a:t>7</a:t>
                      </a:r>
                      <a:endParaRPr lang="en-IN" sz="1800" dirty="0">
                        <a:effectLst/>
                        <a:latin typeface="Calibri"/>
                        <a:ea typeface="Calibri"/>
                        <a:cs typeface="Times New Roman"/>
                      </a:endParaRPr>
                    </a:p>
                  </a:txBody>
                  <a:tcPr marL="68580" marR="68580" marT="0" marB="0">
                    <a:solidFill>
                      <a:schemeClr val="accent1">
                        <a:lumMod val="60000"/>
                        <a:lumOff val="40000"/>
                      </a:schemeClr>
                    </a:solidFill>
                  </a:tcPr>
                </a:tc>
                <a:tc>
                  <a:txBody>
                    <a:bodyPr/>
                    <a:lstStyle/>
                    <a:p>
                      <a:pPr algn="ctr">
                        <a:lnSpc>
                          <a:spcPct val="115000"/>
                        </a:lnSpc>
                        <a:spcAft>
                          <a:spcPts val="0"/>
                        </a:spcAft>
                      </a:pPr>
                      <a:r>
                        <a:rPr lang="en-IN" sz="1800" dirty="0">
                          <a:effectLst/>
                        </a:rPr>
                        <a:t>7</a:t>
                      </a:r>
                      <a:endParaRPr lang="en-IN" sz="1800" dirty="0">
                        <a:effectLst/>
                        <a:latin typeface="Calibri"/>
                        <a:ea typeface="Calibri"/>
                        <a:cs typeface="Times New Roman"/>
                      </a:endParaRPr>
                    </a:p>
                  </a:txBody>
                  <a:tcPr marL="68580" marR="68580" marT="0" marB="0">
                    <a:solidFill>
                      <a:schemeClr val="accent1">
                        <a:lumMod val="60000"/>
                        <a:lumOff val="40000"/>
                      </a:schemeClr>
                    </a:solidFill>
                  </a:tcPr>
                </a:tc>
                <a:tc>
                  <a:txBody>
                    <a:bodyPr/>
                    <a:lstStyle/>
                    <a:p>
                      <a:pPr algn="ctr">
                        <a:lnSpc>
                          <a:spcPct val="115000"/>
                        </a:lnSpc>
                        <a:spcAft>
                          <a:spcPts val="0"/>
                        </a:spcAft>
                      </a:pPr>
                      <a:r>
                        <a:rPr lang="en-IN" sz="1800" dirty="0">
                          <a:effectLst/>
                        </a:rPr>
                        <a:t>…</a:t>
                      </a:r>
                      <a:endParaRPr lang="en-IN" sz="1800" dirty="0">
                        <a:effectLst/>
                        <a:latin typeface="Calibri"/>
                        <a:ea typeface="Calibri"/>
                        <a:cs typeface="Times New Roman"/>
                      </a:endParaRPr>
                    </a:p>
                  </a:txBody>
                  <a:tcPr marL="68580" marR="68580" marT="0" marB="0">
                    <a:solidFill>
                      <a:schemeClr val="accent1">
                        <a:lumMod val="60000"/>
                        <a:lumOff val="40000"/>
                      </a:schemeClr>
                    </a:solidFill>
                  </a:tcPr>
                </a:tc>
                <a:tc>
                  <a:txBody>
                    <a:bodyPr/>
                    <a:lstStyle/>
                    <a:p>
                      <a:pPr algn="ctr">
                        <a:lnSpc>
                          <a:spcPct val="115000"/>
                        </a:lnSpc>
                        <a:spcAft>
                          <a:spcPts val="0"/>
                        </a:spcAft>
                      </a:pPr>
                      <a:r>
                        <a:rPr lang="en-IN" sz="1800" dirty="0">
                          <a:effectLst/>
                        </a:rPr>
                        <a:t>7</a:t>
                      </a:r>
                      <a:endParaRPr lang="en-IN" sz="1800" dirty="0">
                        <a:effectLst/>
                        <a:latin typeface="Calibri"/>
                        <a:ea typeface="Calibri"/>
                        <a:cs typeface="Times New Roman"/>
                      </a:endParaRPr>
                    </a:p>
                  </a:txBody>
                  <a:tcPr marL="68580" marR="68580" marT="0" marB="0">
                    <a:solidFill>
                      <a:schemeClr val="accent1">
                        <a:lumMod val="60000"/>
                        <a:lumOff val="40000"/>
                      </a:schemeClr>
                    </a:solid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48414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4948" y="260648"/>
            <a:ext cx="8425339" cy="1143000"/>
          </a:xfrm>
        </p:spPr>
        <p:txBody>
          <a:bodyPr>
            <a:normAutofit fontScale="90000"/>
          </a:bodyPr>
          <a:lstStyle/>
          <a:p>
            <a:r>
              <a:rPr lang="en-US" sz="4000" dirty="0">
                <a:solidFill>
                  <a:srgbClr val="A50021"/>
                </a:solidFill>
                <a:latin typeface="Times New Roman" pitchFamily="18" charset="0"/>
                <a:cs typeface="Times New Roman" pitchFamily="18" charset="0"/>
              </a:rPr>
              <a:t>Significant of different mean calculations</a:t>
            </a:r>
            <a:endParaRPr lang="en-IN" sz="4000" dirty="0">
              <a:solidFill>
                <a:srgbClr val="A50021"/>
              </a:solidFill>
              <a:latin typeface="Times New Roman" pitchFamily="18" charset="0"/>
              <a:cs typeface="Times New Roman" pitchFamily="18" charset="0"/>
            </a:endParaRPr>
          </a:p>
        </p:txBody>
      </p:sp>
      <p:sp>
        <p:nvSpPr>
          <p:cNvPr id="3" name="Content Placeholder 2"/>
          <p:cNvSpPr>
            <a:spLocks noGrp="1"/>
          </p:cNvSpPr>
          <p:nvPr>
            <p:ph idx="1"/>
          </p:nvPr>
        </p:nvSpPr>
        <p:spPr>
          <a:xfrm>
            <a:off x="460458" y="1653539"/>
            <a:ext cx="8425339" cy="4685657"/>
          </a:xfrm>
        </p:spPr>
        <p:txBody>
          <a:bodyPr>
            <a:normAutofit/>
          </a:bodyPr>
          <a:lstStyle/>
          <a:p>
            <a:pPr marL="265113" lvl="2" indent="-265113" algn="just">
              <a:buClr>
                <a:schemeClr val="accent3"/>
              </a:buClr>
              <a:buSzPct val="95000"/>
            </a:pPr>
            <a:r>
              <a:rPr lang="en-US" sz="2400" b="1" dirty="0">
                <a:latin typeface="Times New Roman" panose="02020603050405020304" pitchFamily="18" charset="0"/>
                <a:cs typeface="Times New Roman" panose="02020603050405020304" pitchFamily="18" charset="0"/>
              </a:rPr>
              <a:t>Case 2: Ranges are different, but observation remains same</a:t>
            </a:r>
            <a:endParaRPr lang="en-US" b="1" dirty="0">
              <a:latin typeface="Times New Roman" panose="02020603050405020304" pitchFamily="18" charset="0"/>
              <a:cs typeface="Times New Roman" panose="02020603050405020304" pitchFamily="18" charset="0"/>
            </a:endParaRPr>
          </a:p>
          <a:p>
            <a:pPr marL="813753" lvl="4" indent="-265113" algn="just">
              <a:buSzPct val="95000"/>
            </a:pPr>
            <a:endParaRPr lang="en-US" b="1" dirty="0">
              <a:latin typeface="Times New Roman" panose="02020603050405020304" pitchFamily="18" charset="0"/>
              <a:cs typeface="Times New Roman" panose="02020603050405020304" pitchFamily="18" charset="0"/>
            </a:endParaRPr>
          </a:p>
          <a:p>
            <a:pPr marL="0" lvl="2" indent="0" algn="just">
              <a:buSzPct val="95000"/>
              <a:buNone/>
            </a:pPr>
            <a:r>
              <a:rPr lang="en-US" b="1" dirty="0">
                <a:latin typeface="Times New Roman" panose="02020603050405020304" pitchFamily="18" charset="0"/>
                <a:cs typeface="Times New Roman" panose="02020603050405020304" pitchFamily="18" charset="0"/>
              </a:rPr>
              <a:t>        Example:</a:t>
            </a:r>
            <a:r>
              <a:rPr lang="en-US" dirty="0">
                <a:latin typeface="Times New Roman" panose="02020603050405020304" pitchFamily="18" charset="0"/>
                <a:cs typeface="Times New Roman" panose="02020603050405020304" pitchFamily="18" charset="0"/>
              </a:rPr>
              <a:t> Same </a:t>
            </a:r>
            <a:r>
              <a:rPr lang="en-US" dirty="0">
                <a:solidFill>
                  <a:srgbClr val="A50021"/>
                </a:solidFill>
                <a:latin typeface="Times New Roman" panose="02020603050405020304" pitchFamily="18" charset="0"/>
                <a:cs typeface="Times New Roman" panose="02020603050405020304" pitchFamily="18" charset="0"/>
              </a:rPr>
              <a:t>amount of rainfall in different number of days</a:t>
            </a:r>
            <a:r>
              <a:rPr lang="en-US" dirty="0">
                <a:latin typeface="Times New Roman" panose="02020603050405020304" pitchFamily="18" charset="0"/>
                <a:cs typeface="Times New Roman" panose="02020603050405020304" pitchFamily="18" charset="0"/>
              </a:rPr>
              <a:t>, say.</a:t>
            </a:r>
          </a:p>
          <a:p>
            <a:pPr marL="265113" lvl="2" indent="-265113" algn="just">
              <a:buSzPct val="95000"/>
            </a:pPr>
            <a:endParaRPr lang="en-US" dirty="0">
              <a:latin typeface="Times New Roman" panose="02020603050405020304" pitchFamily="18" charset="0"/>
              <a:cs typeface="Times New Roman" panose="02020603050405020304" pitchFamily="18" charset="0"/>
            </a:endParaRPr>
          </a:p>
          <a:p>
            <a:pPr marL="265113" lvl="2" indent="-265113" algn="just">
              <a:buSzPct val="95000"/>
            </a:pPr>
            <a:endParaRPr lang="en-US" dirty="0">
              <a:latin typeface="Times New Roman" panose="02020603050405020304" pitchFamily="18" charset="0"/>
              <a:cs typeface="Times New Roman" panose="02020603050405020304" pitchFamily="18" charset="0"/>
            </a:endParaRPr>
          </a:p>
          <a:p>
            <a:pPr marL="265113" lvl="2" indent="-265113" algn="just">
              <a:buSzPct val="95000"/>
            </a:pPr>
            <a:endParaRPr lang="en-US" dirty="0">
              <a:latin typeface="Times New Roman" panose="02020603050405020304" pitchFamily="18" charset="0"/>
              <a:cs typeface="Times New Roman" panose="02020603050405020304" pitchFamily="18" charset="0"/>
            </a:endParaRPr>
          </a:p>
          <a:p>
            <a:pPr marL="265113" lvl="2" indent="-265113" algn="just">
              <a:buSzPct val="95000"/>
            </a:pPr>
            <a:endParaRPr lang="en-US" dirty="0">
              <a:latin typeface="Times New Roman" panose="02020603050405020304" pitchFamily="18" charset="0"/>
              <a:cs typeface="Times New Roman" panose="02020603050405020304" pitchFamily="18" charset="0"/>
            </a:endParaRPr>
          </a:p>
          <a:p>
            <a:pPr marL="265113" lvl="2" indent="-265113" algn="just">
              <a:buSzPct val="95000"/>
            </a:pPr>
            <a:endParaRPr lang="en-US" dirty="0">
              <a:latin typeface="Times New Roman" panose="02020603050405020304" pitchFamily="18" charset="0"/>
              <a:cs typeface="Times New Roman" panose="02020603050405020304" pitchFamily="18" charset="0"/>
            </a:endParaRPr>
          </a:p>
          <a:p>
            <a:pPr marL="265113" lvl="2" indent="-265113" algn="just">
              <a:buSzPct val="95000"/>
            </a:pPr>
            <a:endParaRPr lang="en-US" dirty="0">
              <a:latin typeface="Times New Roman" panose="02020603050405020304" pitchFamily="18" charset="0"/>
              <a:cs typeface="Times New Roman" panose="02020603050405020304" pitchFamily="18" charset="0"/>
            </a:endParaRPr>
          </a:p>
          <a:p>
            <a:pPr marL="265113" lvl="2" indent="-265113" algn="just">
              <a:buSzPct val="95000"/>
            </a:pPr>
            <a:endParaRPr lang="en-US" dirty="0">
              <a:latin typeface="Times New Roman" panose="02020603050405020304" pitchFamily="18" charset="0"/>
              <a:cs typeface="Times New Roman" panose="02020603050405020304" pitchFamily="18" charset="0"/>
            </a:endParaRPr>
          </a:p>
          <a:p>
            <a:pPr marL="265113" lvl="2" indent="-265113" algn="just">
              <a:buSzPct val="95000"/>
            </a:pPr>
            <a:endParaRPr lang="en-US"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r>
              <a:rPr lang="en-IN">
                <a:solidFill>
                  <a:srgbClr val="04617B">
                    <a:shade val="90000"/>
                  </a:srgbClr>
                </a:solidFill>
              </a:rPr>
              <a:t>IIITS: IDA - M2021</a:t>
            </a:r>
            <a:endParaRPr lang="en-IN" dirty="0">
              <a:solidFill>
                <a:srgbClr val="04617B">
                  <a:shade val="90000"/>
                </a:srgbClr>
              </a:solidFill>
            </a:endParaRP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8</a:t>
            </a:fld>
            <a:endParaRPr lang="en-IN" dirty="0">
              <a:solidFill>
                <a:srgbClr val="04617B">
                  <a:shade val="90000"/>
                </a:srgbClr>
              </a:solidFill>
            </a:endParaRPr>
          </a:p>
        </p:txBody>
      </p:sp>
      <p:graphicFrame>
        <p:nvGraphicFramePr>
          <p:cNvPr id="7" name="Table 6"/>
          <p:cNvGraphicFramePr>
            <a:graphicFrameLocks noGrp="1"/>
          </p:cNvGraphicFramePr>
          <p:nvPr>
            <p:extLst>
              <p:ext uri="{D42A27DB-BD31-4B8C-83A1-F6EECF244321}">
                <p14:modId xmlns:p14="http://schemas.microsoft.com/office/powerpoint/2010/main" val="1757268673"/>
              </p:ext>
            </p:extLst>
          </p:nvPr>
        </p:nvGraphicFramePr>
        <p:xfrm>
          <a:off x="1089660" y="3068415"/>
          <a:ext cx="6253004" cy="1222248"/>
        </p:xfrm>
        <a:graphic>
          <a:graphicData uri="http://schemas.openxmlformats.org/drawingml/2006/table">
            <a:tbl>
              <a:tblPr firstRow="1" firstCol="1" bandRow="1">
                <a:tableStyleId>{5C22544A-7EE6-4342-B048-85BDC9FD1C3A}</a:tableStyleId>
              </a:tblPr>
              <a:tblGrid>
                <a:gridCol w="1562100">
                  <a:extLst>
                    <a:ext uri="{9D8B030D-6E8A-4147-A177-3AD203B41FA5}">
                      <a16:colId xmlns:a16="http://schemas.microsoft.com/office/drawing/2014/main" val="20000"/>
                    </a:ext>
                  </a:extLst>
                </a:gridCol>
                <a:gridCol w="662940">
                  <a:extLst>
                    <a:ext uri="{9D8B030D-6E8A-4147-A177-3AD203B41FA5}">
                      <a16:colId xmlns:a16="http://schemas.microsoft.com/office/drawing/2014/main" val="20001"/>
                    </a:ext>
                  </a:extLst>
                </a:gridCol>
                <a:gridCol w="800100">
                  <a:extLst>
                    <a:ext uri="{9D8B030D-6E8A-4147-A177-3AD203B41FA5}">
                      <a16:colId xmlns:a16="http://schemas.microsoft.com/office/drawing/2014/main" val="20002"/>
                    </a:ext>
                  </a:extLst>
                </a:gridCol>
                <a:gridCol w="2514953">
                  <a:extLst>
                    <a:ext uri="{9D8B030D-6E8A-4147-A177-3AD203B41FA5}">
                      <a16:colId xmlns:a16="http://schemas.microsoft.com/office/drawing/2014/main" val="20003"/>
                    </a:ext>
                  </a:extLst>
                </a:gridCol>
                <a:gridCol w="712911">
                  <a:extLst>
                    <a:ext uri="{9D8B030D-6E8A-4147-A177-3AD203B41FA5}">
                      <a16:colId xmlns:a16="http://schemas.microsoft.com/office/drawing/2014/main" val="20004"/>
                    </a:ext>
                  </a:extLst>
                </a:gridCol>
              </a:tblGrid>
              <a:tr h="0">
                <a:tc>
                  <a:txBody>
                    <a:bodyPr/>
                    <a:lstStyle/>
                    <a:p>
                      <a:pPr>
                        <a:lnSpc>
                          <a:spcPct val="115000"/>
                        </a:lnSpc>
                        <a:spcAft>
                          <a:spcPts val="0"/>
                        </a:spcAft>
                      </a:pPr>
                      <a:r>
                        <a:rPr lang="en-IN" sz="1800" dirty="0">
                          <a:effectLst/>
                        </a:rPr>
                        <a:t>Rainfall </a:t>
                      </a:r>
                    </a:p>
                    <a:p>
                      <a:pPr>
                        <a:lnSpc>
                          <a:spcPct val="115000"/>
                        </a:lnSpc>
                        <a:spcAft>
                          <a:spcPts val="0"/>
                        </a:spcAft>
                      </a:pPr>
                      <a:r>
                        <a:rPr lang="en-IN" sz="1800" dirty="0">
                          <a:effectLst/>
                        </a:rPr>
                        <a:t>(in mm)</a:t>
                      </a:r>
                      <a:endParaRPr lang="en-IN" sz="1800" dirty="0">
                        <a:effectLst/>
                        <a:latin typeface="Calibri"/>
                        <a:ea typeface="Calibri"/>
                        <a:cs typeface="Times New Roman"/>
                      </a:endParaRPr>
                    </a:p>
                  </a:txBody>
                  <a:tcPr marL="68580" marR="68580" marT="0" marB="0"/>
                </a:tc>
                <a:tc>
                  <a:txBody>
                    <a:bodyPr/>
                    <a:lstStyle/>
                    <a:p>
                      <a:pPr algn="ctr">
                        <a:lnSpc>
                          <a:spcPct val="115000"/>
                        </a:lnSpc>
                        <a:spcAft>
                          <a:spcPts val="0"/>
                        </a:spcAft>
                      </a:pPr>
                      <a:r>
                        <a:rPr lang="en-IN" sz="1800" dirty="0">
                          <a:effectLst/>
                        </a:rPr>
                        <a:t>50</a:t>
                      </a:r>
                      <a:endParaRPr lang="en-IN" sz="1800" dirty="0">
                        <a:effectLst/>
                        <a:latin typeface="Calibri"/>
                        <a:ea typeface="Calibri"/>
                        <a:cs typeface="Times New Roman"/>
                      </a:endParaRPr>
                    </a:p>
                  </a:txBody>
                  <a:tcPr marL="68580" marR="68580" marT="0" marB="0"/>
                </a:tc>
                <a:tc>
                  <a:txBody>
                    <a:bodyPr/>
                    <a:lstStyle/>
                    <a:p>
                      <a:pPr algn="ctr">
                        <a:lnSpc>
                          <a:spcPct val="115000"/>
                        </a:lnSpc>
                        <a:spcAft>
                          <a:spcPts val="0"/>
                        </a:spcAft>
                      </a:pPr>
                      <a:r>
                        <a:rPr lang="en-IN" sz="1800" dirty="0">
                          <a:effectLst/>
                        </a:rPr>
                        <a:t>50</a:t>
                      </a:r>
                      <a:endParaRPr lang="en-IN" sz="1800" dirty="0">
                        <a:effectLst/>
                        <a:latin typeface="Calibri"/>
                        <a:ea typeface="Calibri"/>
                        <a:cs typeface="Times New Roman"/>
                      </a:endParaRPr>
                    </a:p>
                  </a:txBody>
                  <a:tcPr marL="68580" marR="68580" marT="0" marB="0"/>
                </a:tc>
                <a:tc>
                  <a:txBody>
                    <a:bodyPr/>
                    <a:lstStyle/>
                    <a:p>
                      <a:pPr algn="ctr">
                        <a:lnSpc>
                          <a:spcPct val="115000"/>
                        </a:lnSpc>
                        <a:spcAft>
                          <a:spcPts val="0"/>
                        </a:spcAft>
                      </a:pPr>
                      <a:r>
                        <a:rPr lang="en-IN" sz="1800">
                          <a:effectLst/>
                        </a:rPr>
                        <a:t>…</a:t>
                      </a:r>
                      <a:endParaRPr lang="en-IN" sz="1800">
                        <a:effectLst/>
                        <a:latin typeface="Calibri"/>
                        <a:ea typeface="Calibri"/>
                        <a:cs typeface="Times New Roman"/>
                      </a:endParaRPr>
                    </a:p>
                  </a:txBody>
                  <a:tcPr marL="68580" marR="68580" marT="0" marB="0"/>
                </a:tc>
                <a:tc>
                  <a:txBody>
                    <a:bodyPr/>
                    <a:lstStyle/>
                    <a:p>
                      <a:pPr algn="ctr">
                        <a:lnSpc>
                          <a:spcPct val="115000"/>
                        </a:lnSpc>
                        <a:spcAft>
                          <a:spcPts val="0"/>
                        </a:spcAft>
                      </a:pPr>
                      <a:r>
                        <a:rPr lang="en-IN" sz="1800" dirty="0">
                          <a:effectLst/>
                        </a:rPr>
                        <a:t>50</a:t>
                      </a:r>
                      <a:endParaRPr lang="en-IN" sz="1800" dirty="0">
                        <a:effectLst/>
                        <a:latin typeface="Calibri"/>
                        <a:ea typeface="Calibri"/>
                        <a:cs typeface="Times New Roman"/>
                      </a:endParaRPr>
                    </a:p>
                  </a:txBody>
                  <a:tcPr marL="68580" marR="68580" marT="0" marB="0"/>
                </a:tc>
                <a:extLst>
                  <a:ext uri="{0D108BD9-81ED-4DB2-BD59-A6C34878D82A}">
                    <a16:rowId xmlns:a16="http://schemas.microsoft.com/office/drawing/2014/main" val="10000"/>
                  </a:ext>
                </a:extLst>
              </a:tr>
              <a:tr h="0">
                <a:tc>
                  <a:txBody>
                    <a:bodyPr/>
                    <a:lstStyle/>
                    <a:p>
                      <a:pPr>
                        <a:lnSpc>
                          <a:spcPct val="115000"/>
                        </a:lnSpc>
                        <a:spcAft>
                          <a:spcPts val="0"/>
                        </a:spcAft>
                      </a:pPr>
                      <a:r>
                        <a:rPr lang="en-IN" sz="1800" dirty="0">
                          <a:solidFill>
                            <a:schemeClr val="tx1"/>
                          </a:solidFill>
                          <a:effectLst/>
                        </a:rPr>
                        <a:t>Days</a:t>
                      </a:r>
                    </a:p>
                    <a:p>
                      <a:pPr>
                        <a:lnSpc>
                          <a:spcPct val="115000"/>
                        </a:lnSpc>
                        <a:spcAft>
                          <a:spcPts val="0"/>
                        </a:spcAft>
                      </a:pPr>
                      <a:r>
                        <a:rPr lang="en-IN" sz="1800" dirty="0">
                          <a:solidFill>
                            <a:schemeClr val="tx1"/>
                          </a:solidFill>
                          <a:effectLst/>
                        </a:rPr>
                        <a:t>(in number)</a:t>
                      </a:r>
                      <a:endParaRPr lang="en-IN" sz="1800" dirty="0">
                        <a:solidFill>
                          <a:schemeClr val="tx1"/>
                        </a:solidFill>
                        <a:effectLst/>
                        <a:latin typeface="Calibri"/>
                        <a:ea typeface="Calibri"/>
                        <a:cs typeface="Times New Roman"/>
                      </a:endParaRPr>
                    </a:p>
                  </a:txBody>
                  <a:tcPr marL="68580" marR="68580" marT="0" marB="0">
                    <a:solidFill>
                      <a:schemeClr val="accent1">
                        <a:lumMod val="60000"/>
                        <a:lumOff val="40000"/>
                      </a:schemeClr>
                    </a:solidFill>
                  </a:tcPr>
                </a:tc>
                <a:tc>
                  <a:txBody>
                    <a:bodyPr/>
                    <a:lstStyle/>
                    <a:p>
                      <a:pPr algn="ctr">
                        <a:lnSpc>
                          <a:spcPct val="115000"/>
                        </a:lnSpc>
                        <a:spcAft>
                          <a:spcPts val="0"/>
                        </a:spcAft>
                      </a:pPr>
                      <a:r>
                        <a:rPr lang="en-IN" sz="1800" dirty="0">
                          <a:solidFill>
                            <a:schemeClr val="tx1"/>
                          </a:solidFill>
                          <a:effectLst/>
                        </a:rPr>
                        <a:t>1</a:t>
                      </a:r>
                      <a:endParaRPr lang="en-IN" sz="1800" dirty="0">
                        <a:solidFill>
                          <a:schemeClr val="tx1"/>
                        </a:solidFill>
                        <a:effectLst/>
                        <a:latin typeface="Calibri"/>
                        <a:ea typeface="Calibri"/>
                        <a:cs typeface="Times New Roman"/>
                      </a:endParaRPr>
                    </a:p>
                  </a:txBody>
                  <a:tcPr marL="68580" marR="68580" marT="0" marB="0">
                    <a:solidFill>
                      <a:schemeClr val="accent1">
                        <a:lumMod val="60000"/>
                        <a:lumOff val="40000"/>
                      </a:schemeClr>
                    </a:solidFill>
                  </a:tcPr>
                </a:tc>
                <a:tc>
                  <a:txBody>
                    <a:bodyPr/>
                    <a:lstStyle/>
                    <a:p>
                      <a:pPr algn="ctr">
                        <a:lnSpc>
                          <a:spcPct val="115000"/>
                        </a:lnSpc>
                        <a:spcAft>
                          <a:spcPts val="0"/>
                        </a:spcAft>
                      </a:pPr>
                      <a:r>
                        <a:rPr lang="en-IN" sz="1800" dirty="0">
                          <a:solidFill>
                            <a:schemeClr val="tx1"/>
                          </a:solidFill>
                          <a:effectLst/>
                        </a:rPr>
                        <a:t>2</a:t>
                      </a:r>
                      <a:endParaRPr lang="en-IN" sz="1800" dirty="0">
                        <a:solidFill>
                          <a:schemeClr val="tx1"/>
                        </a:solidFill>
                        <a:effectLst/>
                        <a:latin typeface="Calibri"/>
                        <a:ea typeface="Calibri"/>
                        <a:cs typeface="Times New Roman"/>
                      </a:endParaRPr>
                    </a:p>
                  </a:txBody>
                  <a:tcPr marL="68580" marR="68580" marT="0" marB="0">
                    <a:solidFill>
                      <a:schemeClr val="accent1">
                        <a:lumMod val="60000"/>
                        <a:lumOff val="40000"/>
                      </a:schemeClr>
                    </a:solidFill>
                  </a:tcPr>
                </a:tc>
                <a:tc>
                  <a:txBody>
                    <a:bodyPr/>
                    <a:lstStyle/>
                    <a:p>
                      <a:pPr algn="ctr">
                        <a:lnSpc>
                          <a:spcPct val="115000"/>
                        </a:lnSpc>
                        <a:spcAft>
                          <a:spcPts val="0"/>
                        </a:spcAft>
                      </a:pPr>
                      <a:r>
                        <a:rPr lang="en-IN" sz="1800" dirty="0">
                          <a:solidFill>
                            <a:schemeClr val="tx1"/>
                          </a:solidFill>
                          <a:effectLst/>
                        </a:rPr>
                        <a:t>…</a:t>
                      </a:r>
                      <a:endParaRPr lang="en-IN" sz="1800" dirty="0">
                        <a:solidFill>
                          <a:schemeClr val="tx1"/>
                        </a:solidFill>
                        <a:effectLst/>
                        <a:latin typeface="Calibri"/>
                        <a:ea typeface="Calibri"/>
                        <a:cs typeface="Times New Roman"/>
                      </a:endParaRPr>
                    </a:p>
                  </a:txBody>
                  <a:tcPr marL="68580" marR="68580" marT="0" marB="0">
                    <a:solidFill>
                      <a:schemeClr val="accent1">
                        <a:lumMod val="60000"/>
                        <a:lumOff val="40000"/>
                      </a:schemeClr>
                    </a:solidFill>
                  </a:tcPr>
                </a:tc>
                <a:tc>
                  <a:txBody>
                    <a:bodyPr/>
                    <a:lstStyle/>
                    <a:p>
                      <a:pPr algn="ctr">
                        <a:lnSpc>
                          <a:spcPct val="115000"/>
                        </a:lnSpc>
                        <a:spcAft>
                          <a:spcPts val="0"/>
                        </a:spcAft>
                      </a:pPr>
                      <a:r>
                        <a:rPr lang="en-IN" sz="1800" dirty="0">
                          <a:solidFill>
                            <a:schemeClr val="tx1"/>
                          </a:solidFill>
                          <a:effectLst/>
                        </a:rPr>
                        <a:t>7</a:t>
                      </a:r>
                      <a:endParaRPr lang="en-IN" sz="1800" dirty="0">
                        <a:solidFill>
                          <a:schemeClr val="tx1"/>
                        </a:solidFill>
                        <a:effectLst/>
                        <a:latin typeface="Calibri"/>
                        <a:ea typeface="Calibri"/>
                        <a:cs typeface="Times New Roman"/>
                      </a:endParaRPr>
                    </a:p>
                  </a:txBody>
                  <a:tcPr marL="68580" marR="68580" marT="0" marB="0">
                    <a:solidFill>
                      <a:schemeClr val="accent1">
                        <a:lumMod val="60000"/>
                        <a:lumOff val="40000"/>
                      </a:schemeClr>
                    </a:solid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37439870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4948" y="260648"/>
            <a:ext cx="8425339" cy="1143000"/>
          </a:xfrm>
        </p:spPr>
        <p:txBody>
          <a:bodyPr>
            <a:normAutofit fontScale="90000"/>
          </a:bodyPr>
          <a:lstStyle/>
          <a:p>
            <a:r>
              <a:rPr lang="en-US" sz="4000" dirty="0">
                <a:solidFill>
                  <a:srgbClr val="A50021"/>
                </a:solidFill>
                <a:latin typeface="Times New Roman" pitchFamily="18" charset="0"/>
                <a:cs typeface="Times New Roman" pitchFamily="18" charset="0"/>
              </a:rPr>
              <a:t>Significant of different mean calculations</a:t>
            </a:r>
            <a:endParaRPr lang="en-IN" sz="4000" dirty="0">
              <a:solidFill>
                <a:srgbClr val="A50021"/>
              </a:solidFill>
              <a:latin typeface="Times New Roman" pitchFamily="18" charset="0"/>
              <a:cs typeface="Times New Roman" pitchFamily="18" charset="0"/>
            </a:endParaRPr>
          </a:p>
        </p:txBody>
      </p:sp>
      <p:sp>
        <p:nvSpPr>
          <p:cNvPr id="3" name="Content Placeholder 2"/>
          <p:cNvSpPr>
            <a:spLocks noGrp="1"/>
          </p:cNvSpPr>
          <p:nvPr>
            <p:ph idx="1"/>
          </p:nvPr>
        </p:nvSpPr>
        <p:spPr>
          <a:xfrm>
            <a:off x="460458" y="1653539"/>
            <a:ext cx="8425339" cy="4685657"/>
          </a:xfrm>
        </p:spPr>
        <p:txBody>
          <a:bodyPr>
            <a:normAutofit/>
          </a:bodyPr>
          <a:lstStyle/>
          <a:p>
            <a:pPr marL="265113" lvl="2" indent="-265113" algn="just">
              <a:buClr>
                <a:schemeClr val="accent3"/>
              </a:buClr>
              <a:buSzPct val="95000"/>
            </a:pPr>
            <a:r>
              <a:rPr lang="en-US" sz="2400" b="1" dirty="0">
                <a:latin typeface="Times New Roman" panose="02020603050405020304" pitchFamily="18" charset="0"/>
                <a:cs typeface="Times New Roman" panose="02020603050405020304" pitchFamily="18" charset="0"/>
              </a:rPr>
              <a:t>Case 3: Ranges are different, as well as the observations</a:t>
            </a:r>
            <a:endParaRPr lang="en-US" b="1" dirty="0">
              <a:latin typeface="Times New Roman" panose="02020603050405020304" pitchFamily="18" charset="0"/>
              <a:cs typeface="Times New Roman" panose="02020603050405020304" pitchFamily="18" charset="0"/>
            </a:endParaRPr>
          </a:p>
          <a:p>
            <a:pPr marL="813753" lvl="4" indent="-265113" algn="just">
              <a:buSzPct val="95000"/>
            </a:pPr>
            <a:endParaRPr lang="en-US" b="1" dirty="0">
              <a:latin typeface="Times New Roman" panose="02020603050405020304" pitchFamily="18" charset="0"/>
              <a:cs typeface="Times New Roman" panose="02020603050405020304" pitchFamily="18" charset="0"/>
            </a:endParaRPr>
          </a:p>
          <a:p>
            <a:pPr marL="0" lvl="2" indent="0" algn="just">
              <a:buSzPct val="95000"/>
              <a:buNone/>
            </a:pPr>
            <a:r>
              <a:rPr lang="en-US" b="1" dirty="0">
                <a:latin typeface="Times New Roman" panose="02020603050405020304" pitchFamily="18" charset="0"/>
                <a:cs typeface="Times New Roman" panose="02020603050405020304" pitchFamily="18" charset="0"/>
              </a:rPr>
              <a:t>        Example:</a:t>
            </a:r>
            <a:r>
              <a:rPr lang="en-US" dirty="0">
                <a:latin typeface="Times New Roman" panose="02020603050405020304" pitchFamily="18" charset="0"/>
                <a:cs typeface="Times New Roman" panose="02020603050405020304" pitchFamily="18" charset="0"/>
              </a:rPr>
              <a:t> Different </a:t>
            </a:r>
            <a:r>
              <a:rPr lang="en-US" dirty="0">
                <a:solidFill>
                  <a:srgbClr val="A50021"/>
                </a:solidFill>
                <a:latin typeface="Times New Roman" panose="02020603050405020304" pitchFamily="18" charset="0"/>
                <a:cs typeface="Times New Roman" panose="02020603050405020304" pitchFamily="18" charset="0"/>
              </a:rPr>
              <a:t>amount of rainfall in different number of days</a:t>
            </a:r>
            <a:r>
              <a:rPr lang="en-US" dirty="0">
                <a:latin typeface="Times New Roman" panose="02020603050405020304" pitchFamily="18" charset="0"/>
                <a:cs typeface="Times New Roman" panose="02020603050405020304" pitchFamily="18" charset="0"/>
              </a:rPr>
              <a:t>, say.</a:t>
            </a:r>
          </a:p>
          <a:p>
            <a:pPr marL="265113" lvl="2" indent="-265113" algn="just">
              <a:buSzPct val="95000"/>
            </a:pPr>
            <a:endParaRPr lang="en-US" dirty="0">
              <a:latin typeface="Times New Roman" panose="02020603050405020304" pitchFamily="18" charset="0"/>
              <a:cs typeface="Times New Roman" panose="02020603050405020304" pitchFamily="18" charset="0"/>
            </a:endParaRPr>
          </a:p>
          <a:p>
            <a:pPr marL="265113" lvl="2" indent="-265113" algn="just">
              <a:buSzPct val="95000"/>
            </a:pPr>
            <a:endParaRPr lang="en-US" dirty="0">
              <a:latin typeface="Times New Roman" panose="02020603050405020304" pitchFamily="18" charset="0"/>
              <a:cs typeface="Times New Roman" panose="02020603050405020304" pitchFamily="18" charset="0"/>
            </a:endParaRPr>
          </a:p>
          <a:p>
            <a:pPr marL="265113" lvl="2" indent="-265113" algn="just">
              <a:buSzPct val="95000"/>
            </a:pPr>
            <a:endParaRPr lang="en-US" dirty="0">
              <a:latin typeface="Times New Roman" panose="02020603050405020304" pitchFamily="18" charset="0"/>
              <a:cs typeface="Times New Roman" panose="02020603050405020304" pitchFamily="18" charset="0"/>
            </a:endParaRPr>
          </a:p>
          <a:p>
            <a:pPr marL="265113" lvl="2" indent="-265113" algn="just">
              <a:buSzPct val="95000"/>
            </a:pPr>
            <a:endParaRPr lang="en-US" dirty="0">
              <a:latin typeface="Times New Roman" panose="02020603050405020304" pitchFamily="18" charset="0"/>
              <a:cs typeface="Times New Roman" panose="02020603050405020304" pitchFamily="18" charset="0"/>
            </a:endParaRPr>
          </a:p>
          <a:p>
            <a:pPr marL="265113" lvl="2" indent="-265113" algn="just">
              <a:buSzPct val="95000"/>
            </a:pPr>
            <a:endParaRPr lang="en-US" dirty="0">
              <a:latin typeface="Times New Roman" panose="02020603050405020304" pitchFamily="18" charset="0"/>
              <a:cs typeface="Times New Roman" panose="02020603050405020304" pitchFamily="18" charset="0"/>
            </a:endParaRPr>
          </a:p>
          <a:p>
            <a:pPr marL="265113" lvl="2" indent="-265113" algn="just">
              <a:buSzPct val="95000"/>
            </a:pPr>
            <a:endParaRPr lang="en-US" dirty="0">
              <a:latin typeface="Times New Roman" panose="02020603050405020304" pitchFamily="18" charset="0"/>
              <a:cs typeface="Times New Roman" panose="02020603050405020304" pitchFamily="18" charset="0"/>
            </a:endParaRPr>
          </a:p>
          <a:p>
            <a:pPr marL="265113" lvl="2" indent="-265113" algn="just">
              <a:buSzPct val="95000"/>
            </a:pPr>
            <a:endParaRPr lang="en-US" dirty="0">
              <a:latin typeface="Times New Roman" panose="02020603050405020304" pitchFamily="18" charset="0"/>
              <a:cs typeface="Times New Roman" panose="02020603050405020304" pitchFamily="18" charset="0"/>
            </a:endParaRPr>
          </a:p>
          <a:p>
            <a:pPr marL="265113" lvl="2" indent="-265113" algn="just">
              <a:buSzPct val="95000"/>
            </a:pPr>
            <a:endParaRPr lang="en-US"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r>
              <a:rPr lang="en-IN">
                <a:solidFill>
                  <a:srgbClr val="04617B">
                    <a:shade val="90000"/>
                  </a:srgbClr>
                </a:solidFill>
              </a:rPr>
              <a:t>IIITS: IDA - M2021</a:t>
            </a:r>
            <a:endParaRPr lang="en-IN" dirty="0">
              <a:solidFill>
                <a:srgbClr val="04617B">
                  <a:shade val="90000"/>
                </a:srgbClr>
              </a:solidFill>
            </a:endParaRP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9</a:t>
            </a:fld>
            <a:endParaRPr lang="en-IN" dirty="0">
              <a:solidFill>
                <a:srgbClr val="04617B">
                  <a:shade val="90000"/>
                </a:srgbClr>
              </a:solidFill>
            </a:endParaRPr>
          </a:p>
        </p:txBody>
      </p:sp>
      <p:graphicFrame>
        <p:nvGraphicFramePr>
          <p:cNvPr id="7" name="Table 6"/>
          <p:cNvGraphicFramePr>
            <a:graphicFrameLocks noGrp="1"/>
          </p:cNvGraphicFramePr>
          <p:nvPr>
            <p:extLst>
              <p:ext uri="{D42A27DB-BD31-4B8C-83A1-F6EECF244321}">
                <p14:modId xmlns:p14="http://schemas.microsoft.com/office/powerpoint/2010/main" val="219054220"/>
              </p:ext>
            </p:extLst>
          </p:nvPr>
        </p:nvGraphicFramePr>
        <p:xfrm>
          <a:off x="1089660" y="3068415"/>
          <a:ext cx="6253004" cy="1222248"/>
        </p:xfrm>
        <a:graphic>
          <a:graphicData uri="http://schemas.openxmlformats.org/drawingml/2006/table">
            <a:tbl>
              <a:tblPr firstRow="1" firstCol="1" bandRow="1">
                <a:tableStyleId>{5C22544A-7EE6-4342-B048-85BDC9FD1C3A}</a:tableStyleId>
              </a:tblPr>
              <a:tblGrid>
                <a:gridCol w="1562100">
                  <a:extLst>
                    <a:ext uri="{9D8B030D-6E8A-4147-A177-3AD203B41FA5}">
                      <a16:colId xmlns:a16="http://schemas.microsoft.com/office/drawing/2014/main" val="20000"/>
                    </a:ext>
                  </a:extLst>
                </a:gridCol>
                <a:gridCol w="662940">
                  <a:extLst>
                    <a:ext uri="{9D8B030D-6E8A-4147-A177-3AD203B41FA5}">
                      <a16:colId xmlns:a16="http://schemas.microsoft.com/office/drawing/2014/main" val="20001"/>
                    </a:ext>
                  </a:extLst>
                </a:gridCol>
                <a:gridCol w="800100">
                  <a:extLst>
                    <a:ext uri="{9D8B030D-6E8A-4147-A177-3AD203B41FA5}">
                      <a16:colId xmlns:a16="http://schemas.microsoft.com/office/drawing/2014/main" val="20002"/>
                    </a:ext>
                  </a:extLst>
                </a:gridCol>
                <a:gridCol w="2514953">
                  <a:extLst>
                    <a:ext uri="{9D8B030D-6E8A-4147-A177-3AD203B41FA5}">
                      <a16:colId xmlns:a16="http://schemas.microsoft.com/office/drawing/2014/main" val="20003"/>
                    </a:ext>
                  </a:extLst>
                </a:gridCol>
                <a:gridCol w="712911">
                  <a:extLst>
                    <a:ext uri="{9D8B030D-6E8A-4147-A177-3AD203B41FA5}">
                      <a16:colId xmlns:a16="http://schemas.microsoft.com/office/drawing/2014/main" val="20004"/>
                    </a:ext>
                  </a:extLst>
                </a:gridCol>
              </a:tblGrid>
              <a:tr h="0">
                <a:tc>
                  <a:txBody>
                    <a:bodyPr/>
                    <a:lstStyle/>
                    <a:p>
                      <a:pPr>
                        <a:lnSpc>
                          <a:spcPct val="115000"/>
                        </a:lnSpc>
                        <a:spcAft>
                          <a:spcPts val="0"/>
                        </a:spcAft>
                      </a:pPr>
                      <a:r>
                        <a:rPr lang="en-IN" sz="1800" dirty="0">
                          <a:effectLst/>
                        </a:rPr>
                        <a:t>Rainfall </a:t>
                      </a:r>
                    </a:p>
                    <a:p>
                      <a:pPr>
                        <a:lnSpc>
                          <a:spcPct val="115000"/>
                        </a:lnSpc>
                        <a:spcAft>
                          <a:spcPts val="0"/>
                        </a:spcAft>
                      </a:pPr>
                      <a:r>
                        <a:rPr lang="en-IN" sz="1800" dirty="0">
                          <a:effectLst/>
                        </a:rPr>
                        <a:t>(in mm)</a:t>
                      </a:r>
                      <a:endParaRPr lang="en-IN" sz="1800" dirty="0">
                        <a:effectLst/>
                        <a:latin typeface="Calibri"/>
                        <a:ea typeface="Calibri"/>
                        <a:cs typeface="Times New Roman"/>
                      </a:endParaRPr>
                    </a:p>
                  </a:txBody>
                  <a:tcPr marL="68580" marR="68580" marT="0" marB="0"/>
                </a:tc>
                <a:tc>
                  <a:txBody>
                    <a:bodyPr/>
                    <a:lstStyle/>
                    <a:p>
                      <a:pPr algn="ctr">
                        <a:lnSpc>
                          <a:spcPct val="115000"/>
                        </a:lnSpc>
                        <a:spcAft>
                          <a:spcPts val="0"/>
                        </a:spcAft>
                      </a:pPr>
                      <a:r>
                        <a:rPr lang="en-IN" sz="1800" dirty="0">
                          <a:effectLst/>
                        </a:rPr>
                        <a:t>21</a:t>
                      </a:r>
                      <a:endParaRPr lang="en-IN" sz="1800" dirty="0">
                        <a:effectLst/>
                        <a:latin typeface="Calibri"/>
                        <a:ea typeface="Calibri"/>
                        <a:cs typeface="Times New Roman"/>
                      </a:endParaRPr>
                    </a:p>
                  </a:txBody>
                  <a:tcPr marL="68580" marR="68580" marT="0" marB="0"/>
                </a:tc>
                <a:tc>
                  <a:txBody>
                    <a:bodyPr/>
                    <a:lstStyle/>
                    <a:p>
                      <a:pPr algn="ctr">
                        <a:lnSpc>
                          <a:spcPct val="115000"/>
                        </a:lnSpc>
                        <a:spcAft>
                          <a:spcPts val="0"/>
                        </a:spcAft>
                      </a:pPr>
                      <a:r>
                        <a:rPr lang="en-IN" sz="1800" dirty="0">
                          <a:effectLst/>
                        </a:rPr>
                        <a:t>34</a:t>
                      </a:r>
                      <a:endParaRPr lang="en-IN" sz="1800" dirty="0">
                        <a:effectLst/>
                        <a:latin typeface="Calibri"/>
                        <a:ea typeface="Calibri"/>
                        <a:cs typeface="Times New Roman"/>
                      </a:endParaRPr>
                    </a:p>
                  </a:txBody>
                  <a:tcPr marL="68580" marR="68580" marT="0" marB="0"/>
                </a:tc>
                <a:tc>
                  <a:txBody>
                    <a:bodyPr/>
                    <a:lstStyle/>
                    <a:p>
                      <a:pPr algn="ctr">
                        <a:lnSpc>
                          <a:spcPct val="115000"/>
                        </a:lnSpc>
                        <a:spcAft>
                          <a:spcPts val="0"/>
                        </a:spcAft>
                      </a:pPr>
                      <a:r>
                        <a:rPr lang="en-IN" sz="1800">
                          <a:effectLst/>
                        </a:rPr>
                        <a:t>…</a:t>
                      </a:r>
                      <a:endParaRPr lang="en-IN" sz="1800">
                        <a:effectLst/>
                        <a:latin typeface="Calibri"/>
                        <a:ea typeface="Calibri"/>
                        <a:cs typeface="Times New Roman"/>
                      </a:endParaRPr>
                    </a:p>
                  </a:txBody>
                  <a:tcPr marL="68580" marR="68580" marT="0" marB="0"/>
                </a:tc>
                <a:tc>
                  <a:txBody>
                    <a:bodyPr/>
                    <a:lstStyle/>
                    <a:p>
                      <a:pPr algn="ctr">
                        <a:lnSpc>
                          <a:spcPct val="115000"/>
                        </a:lnSpc>
                        <a:spcAft>
                          <a:spcPts val="0"/>
                        </a:spcAft>
                      </a:pPr>
                      <a:r>
                        <a:rPr lang="en-IN" sz="1800" dirty="0">
                          <a:effectLst/>
                        </a:rPr>
                        <a:t>18</a:t>
                      </a:r>
                      <a:endParaRPr lang="en-IN" sz="1800" dirty="0">
                        <a:effectLst/>
                        <a:latin typeface="Calibri"/>
                        <a:ea typeface="Calibri"/>
                        <a:cs typeface="Times New Roman"/>
                      </a:endParaRPr>
                    </a:p>
                  </a:txBody>
                  <a:tcPr marL="68580" marR="68580" marT="0" marB="0"/>
                </a:tc>
                <a:extLst>
                  <a:ext uri="{0D108BD9-81ED-4DB2-BD59-A6C34878D82A}">
                    <a16:rowId xmlns:a16="http://schemas.microsoft.com/office/drawing/2014/main" val="10000"/>
                  </a:ext>
                </a:extLst>
              </a:tr>
              <a:tr h="0">
                <a:tc>
                  <a:txBody>
                    <a:bodyPr/>
                    <a:lstStyle/>
                    <a:p>
                      <a:pPr>
                        <a:lnSpc>
                          <a:spcPct val="115000"/>
                        </a:lnSpc>
                        <a:spcAft>
                          <a:spcPts val="0"/>
                        </a:spcAft>
                      </a:pPr>
                      <a:r>
                        <a:rPr lang="en-IN" sz="1800" dirty="0">
                          <a:effectLst/>
                        </a:rPr>
                        <a:t>Days</a:t>
                      </a:r>
                    </a:p>
                    <a:p>
                      <a:pPr>
                        <a:lnSpc>
                          <a:spcPct val="115000"/>
                        </a:lnSpc>
                        <a:spcAft>
                          <a:spcPts val="0"/>
                        </a:spcAft>
                      </a:pPr>
                      <a:r>
                        <a:rPr lang="en-IN" sz="1800" dirty="0">
                          <a:effectLst/>
                        </a:rPr>
                        <a:t>(in number)</a:t>
                      </a:r>
                      <a:endParaRPr lang="en-IN" sz="1800" dirty="0">
                        <a:effectLst/>
                        <a:latin typeface="Calibri"/>
                        <a:ea typeface="Calibri"/>
                        <a:cs typeface="Times New Roman"/>
                      </a:endParaRPr>
                    </a:p>
                  </a:txBody>
                  <a:tcPr marL="68580" marR="68580" marT="0" marB="0"/>
                </a:tc>
                <a:tc>
                  <a:txBody>
                    <a:bodyPr/>
                    <a:lstStyle/>
                    <a:p>
                      <a:pPr algn="ctr">
                        <a:lnSpc>
                          <a:spcPct val="115000"/>
                        </a:lnSpc>
                        <a:spcAft>
                          <a:spcPts val="0"/>
                        </a:spcAft>
                      </a:pPr>
                      <a:r>
                        <a:rPr lang="en-IN" sz="1800" dirty="0">
                          <a:effectLst/>
                        </a:rPr>
                        <a:t>5</a:t>
                      </a:r>
                      <a:endParaRPr lang="en-IN" sz="1800" dirty="0">
                        <a:effectLst/>
                        <a:latin typeface="Calibri"/>
                        <a:ea typeface="Calibri"/>
                        <a:cs typeface="Times New Roman"/>
                      </a:endParaRPr>
                    </a:p>
                  </a:txBody>
                  <a:tcPr marL="68580" marR="68580" marT="0" marB="0"/>
                </a:tc>
                <a:tc>
                  <a:txBody>
                    <a:bodyPr/>
                    <a:lstStyle/>
                    <a:p>
                      <a:pPr algn="ctr">
                        <a:lnSpc>
                          <a:spcPct val="115000"/>
                        </a:lnSpc>
                        <a:spcAft>
                          <a:spcPts val="0"/>
                        </a:spcAft>
                      </a:pPr>
                      <a:r>
                        <a:rPr lang="en-IN" sz="1800" dirty="0">
                          <a:effectLst/>
                        </a:rPr>
                        <a:t>3</a:t>
                      </a:r>
                      <a:endParaRPr lang="en-IN" sz="1800" dirty="0">
                        <a:effectLst/>
                        <a:latin typeface="Calibri"/>
                        <a:ea typeface="Calibri"/>
                        <a:cs typeface="Times New Roman"/>
                      </a:endParaRPr>
                    </a:p>
                  </a:txBody>
                  <a:tcPr marL="68580" marR="68580" marT="0" marB="0"/>
                </a:tc>
                <a:tc>
                  <a:txBody>
                    <a:bodyPr/>
                    <a:lstStyle/>
                    <a:p>
                      <a:pPr algn="ctr">
                        <a:lnSpc>
                          <a:spcPct val="115000"/>
                        </a:lnSpc>
                        <a:spcAft>
                          <a:spcPts val="0"/>
                        </a:spcAft>
                      </a:pPr>
                      <a:r>
                        <a:rPr lang="en-IN" sz="1800" dirty="0">
                          <a:effectLst/>
                        </a:rPr>
                        <a:t>…</a:t>
                      </a:r>
                      <a:endParaRPr lang="en-IN" sz="1800" dirty="0">
                        <a:effectLst/>
                        <a:latin typeface="Calibri"/>
                        <a:ea typeface="Calibri"/>
                        <a:cs typeface="Times New Roman"/>
                      </a:endParaRPr>
                    </a:p>
                  </a:txBody>
                  <a:tcPr marL="68580" marR="68580" marT="0" marB="0"/>
                </a:tc>
                <a:tc>
                  <a:txBody>
                    <a:bodyPr/>
                    <a:lstStyle/>
                    <a:p>
                      <a:pPr algn="ctr">
                        <a:lnSpc>
                          <a:spcPct val="115000"/>
                        </a:lnSpc>
                        <a:spcAft>
                          <a:spcPts val="0"/>
                        </a:spcAft>
                      </a:pPr>
                      <a:r>
                        <a:rPr lang="en-IN" sz="1800" dirty="0">
                          <a:effectLst/>
                        </a:rPr>
                        <a:t>7</a:t>
                      </a:r>
                      <a:endParaRPr lang="en-IN" sz="1800" dirty="0">
                        <a:effectLst/>
                        <a:latin typeface="Calibri"/>
                        <a:ea typeface="Calibri"/>
                        <a:cs typeface="Times New Roman"/>
                      </a:endParaRPr>
                    </a:p>
                  </a:txBody>
                  <a:tcPr marL="68580" marR="68580" marT="0" marB="0"/>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109709658"/>
      </p:ext>
    </p:extLst>
  </p:cSld>
  <p:clrMapOvr>
    <a:masterClrMapping/>
  </p:clrMapOvr>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71C241A9-A460-4AD1-916F-25308628A5B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8525</TotalTime>
  <Words>2929</Words>
  <Application>Microsoft Macintosh PowerPoint</Application>
  <PresentationFormat>Custom</PresentationFormat>
  <Paragraphs>559</Paragraphs>
  <Slides>44</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44</vt:i4>
      </vt:variant>
    </vt:vector>
  </HeadingPairs>
  <TitlesOfParts>
    <vt:vector size="54" baseType="lpstr">
      <vt:lpstr>Arial</vt:lpstr>
      <vt:lpstr>Calibri</vt:lpstr>
      <vt:lpstr>Cambria Math</vt:lpstr>
      <vt:lpstr>Courier New</vt:lpstr>
      <vt:lpstr>Garamond</vt:lpstr>
      <vt:lpstr>Gill Sans MT</vt:lpstr>
      <vt:lpstr>Noto Sans CJK SC</vt:lpstr>
      <vt:lpstr>Times New Roman</vt:lpstr>
      <vt:lpstr>Wingdings 2</vt:lpstr>
      <vt:lpstr>Parcel</vt:lpstr>
      <vt:lpstr>Introduction to  Data Analytics</vt:lpstr>
      <vt:lpstr>Today’s discussion…</vt:lpstr>
      <vt:lpstr>AM, GM and HM</vt:lpstr>
      <vt:lpstr>Geometric mean</vt:lpstr>
      <vt:lpstr>Harmonic mean</vt:lpstr>
      <vt:lpstr>Significant of different mean calculations</vt:lpstr>
      <vt:lpstr>Significant of different mean calculations</vt:lpstr>
      <vt:lpstr>Significant of different mean calculations</vt:lpstr>
      <vt:lpstr>Significant of different mean calculations</vt:lpstr>
      <vt:lpstr>Rule of thumbs for means</vt:lpstr>
      <vt:lpstr>Rule of thumbs for means</vt:lpstr>
      <vt:lpstr>Rule of thumbs for means</vt:lpstr>
      <vt:lpstr>Rule of thumbs for means</vt:lpstr>
      <vt:lpstr>Rule of thumbs for means</vt:lpstr>
      <vt:lpstr>Relationship among means</vt:lpstr>
      <vt:lpstr>Median of a sample</vt:lpstr>
      <vt:lpstr>Median of a grouped data</vt:lpstr>
      <vt:lpstr>PowerPoint Presentation</vt:lpstr>
      <vt:lpstr>Mode of a sample</vt:lpstr>
      <vt:lpstr>Mode of a grouped data</vt:lpstr>
      <vt:lpstr>PowerPoint Presentation</vt:lpstr>
      <vt:lpstr>Relation between mean, median and mode</vt:lpstr>
      <vt:lpstr>Symmetric data</vt:lpstr>
      <vt:lpstr>Positively skewed data</vt:lpstr>
      <vt:lpstr>Negatively skewed data</vt:lpstr>
      <vt:lpstr>Empirical Relation!</vt:lpstr>
      <vt:lpstr>Midrange</vt:lpstr>
      <vt:lpstr>Examples</vt:lpstr>
      <vt:lpstr>Measures of dispersion</vt:lpstr>
      <vt:lpstr>Measures of dispersion</vt:lpstr>
      <vt:lpstr>Range of a sample</vt:lpstr>
      <vt:lpstr>Variance and Standard Deviation</vt:lpstr>
      <vt:lpstr>Coefficient variation</vt:lpstr>
      <vt:lpstr>Mean Absolute Deviation (MAD)</vt:lpstr>
      <vt:lpstr>Interquartile Range</vt:lpstr>
      <vt:lpstr>Interquartile Range</vt:lpstr>
      <vt:lpstr>Application of IQR</vt:lpstr>
      <vt:lpstr>Application of IQR </vt:lpstr>
      <vt:lpstr>Box plot</vt:lpstr>
      <vt:lpstr>Reference</vt:lpstr>
      <vt:lpstr>Questions of the day…</vt:lpstr>
      <vt:lpstr>Questions of the day…</vt:lpstr>
      <vt:lpstr>Questions of the day…</vt:lpstr>
      <vt:lpstr>Questions of the day…</vt:lpstr>
    </vt:vector>
  </TitlesOfParts>
  <Manager/>
  <Company>IIIT Sri City</Company>
  <LinksUpToDate>false</LinksUpToDate>
  <SharedDoc>false</SharedDoc>
  <HyperlinkBase/>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Sreeja S R</dc:creator>
  <cp:keywords/>
  <dc:description/>
  <cp:lastModifiedBy>Microsoft Office User</cp:lastModifiedBy>
  <cp:revision>590</cp:revision>
  <dcterms:created xsi:type="dcterms:W3CDTF">2016-07-28T11:27:44Z</dcterms:created>
  <dcterms:modified xsi:type="dcterms:W3CDTF">2021-08-19T10:49:18Z</dcterms:modified>
  <cp:category/>
</cp:coreProperties>
</file>